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93" r:id="rId21"/>
    <p:sldId id="277" r:id="rId22"/>
    <p:sldId id="341" r:id="rId23"/>
    <p:sldId id="278" r:id="rId24"/>
    <p:sldId id="317" r:id="rId25"/>
    <p:sldId id="279" r:id="rId26"/>
    <p:sldId id="280" r:id="rId27"/>
    <p:sldId id="281" r:id="rId28"/>
    <p:sldId id="282" r:id="rId29"/>
    <p:sldId id="285" r:id="rId30"/>
    <p:sldId id="308" r:id="rId31"/>
    <p:sldId id="309" r:id="rId32"/>
    <p:sldId id="307" r:id="rId33"/>
    <p:sldId id="294" r:id="rId34"/>
    <p:sldId id="295" r:id="rId35"/>
    <p:sldId id="287" r:id="rId36"/>
    <p:sldId id="306" r:id="rId37"/>
    <p:sldId id="304" r:id="rId38"/>
    <p:sldId id="288" r:id="rId39"/>
    <p:sldId id="305" r:id="rId40"/>
    <p:sldId id="347" r:id="rId41"/>
    <p:sldId id="299" r:id="rId42"/>
    <p:sldId id="301" r:id="rId43"/>
    <p:sldId id="302" r:id="rId44"/>
    <p:sldId id="300" r:id="rId45"/>
    <p:sldId id="338" r:id="rId46"/>
    <p:sldId id="339" r:id="rId47"/>
    <p:sldId id="349" r:id="rId48"/>
    <p:sldId id="350" r:id="rId49"/>
    <p:sldId id="351" r:id="rId50"/>
    <p:sldId id="352" r:id="rId51"/>
    <p:sldId id="291" r:id="rId52"/>
    <p:sldId id="342" r:id="rId53"/>
    <p:sldId id="337" r:id="rId54"/>
    <p:sldId id="292" r:id="rId55"/>
    <p:sldId id="275" r:id="rId56"/>
    <p:sldId id="314" r:id="rId57"/>
    <p:sldId id="315" r:id="rId58"/>
    <p:sldId id="318" r:id="rId59"/>
    <p:sldId id="319" r:id="rId60"/>
    <p:sldId id="320" r:id="rId61"/>
    <p:sldId id="321" r:id="rId62"/>
    <p:sldId id="325" r:id="rId63"/>
    <p:sldId id="326" r:id="rId64"/>
    <p:sldId id="327" r:id="rId65"/>
    <p:sldId id="328" r:id="rId66"/>
    <p:sldId id="340" r:id="rId67"/>
    <p:sldId id="289" r:id="rId68"/>
    <p:sldId id="344" r:id="rId69"/>
    <p:sldId id="345" r:id="rId70"/>
    <p:sldId id="348" r:id="rId71"/>
    <p:sldId id="297" r:id="rId72"/>
    <p:sldId id="303" r:id="rId73"/>
    <p:sldId id="298" r:id="rId74"/>
    <p:sldId id="346" r:id="rId75"/>
    <p:sldId id="312" r:id="rId76"/>
    <p:sldId id="316" r:id="rId77"/>
    <p:sldId id="311" r:id="rId78"/>
    <p:sldId id="313" r:id="rId79"/>
    <p:sldId id="329" r:id="rId80"/>
    <p:sldId id="330" r:id="rId81"/>
    <p:sldId id="331" r:id="rId82"/>
    <p:sldId id="332" r:id="rId83"/>
    <p:sldId id="323" r:id="rId84"/>
    <p:sldId id="324" r:id="rId85"/>
    <p:sldId id="333" r:id="rId86"/>
    <p:sldId id="334" r:id="rId87"/>
    <p:sldId id="336" r:id="rId88"/>
    <p:sldId id="335" r:id="rId8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FF02"/>
    <a:srgbClr val="090826"/>
    <a:srgbClr val="42425A"/>
    <a:srgbClr val="727183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1"/>
    <p:restoredTop sz="94737"/>
  </p:normalViewPr>
  <p:slideViewPr>
    <p:cSldViewPr snapToGrid="0">
      <p:cViewPr varScale="1">
        <p:scale>
          <a:sx n="160" d="100"/>
          <a:sy n="160" d="100"/>
        </p:scale>
        <p:origin x="184" y="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5eaed8c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5eaed8c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5eaed8c6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5eaed8c6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5eaed8c6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5eaed8c6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5eaed8c6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5eaed8c6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5eaed8c6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5eaed8c6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5eaed8c6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5eaed8c6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5eaed8c6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5eaed8c6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5eaed8c6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5eaed8c6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5eaed8c6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5eaed8c6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5eaed8c6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5eaed8c6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5eaed8c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5eaed8c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5eaed8c6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5eaed8c6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875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5eaed8c6e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5eaed8c6e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5eaed8c6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5eaed8c6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131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5eaed8c6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5eaed8c6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5eaed8c6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5eaed8c6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595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5eaed8c6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5eaed8c6e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5eaed8c6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5eaed8c6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5eaed8c6e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5eaed8c6e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5eaed8c6e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5eaed8c6e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5eaed8c6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5eaed8c6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5eaed8c6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5eaed8c6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5eaed8c6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5eaed8c6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034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5eaed8c6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5eaed8c6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334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5eaed8c6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5eaed8c6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024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5eaed8c6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5eaed8c6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810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5eaed8c6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5eaed8c6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here on, I have 2 more minutes usually until 15 minutes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130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5eaed8c6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5eaed8c6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5eaed8c6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5eaed8c6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05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5eaed8c6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5eaed8c6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1005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5eaed8c6e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5eaed8c6e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Seconds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5eaed8c6e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5eaed8c6e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Seconds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41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5eaed8c6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5eaed8c6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eaed8c6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eaed8c6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Seconds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12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5eaed8c6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5eaed8c6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01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5eaed8c6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5eaed8c6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16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5eaed8c6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5eaed8c6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7552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5eaed8c6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5eaed8c6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3532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eaed8c6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eaed8c6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208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eaed8c6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eaed8c6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9544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eaed8c6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eaed8c6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2509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eaed8c6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eaed8c6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3669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eaed8c6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eaed8c6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45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5eaed8c6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5eaed8c6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eaed8c6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eaed8c6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853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eaed8c6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eaed8c6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eaed8c6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eaed8c6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9777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5eaed8c6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5eaed8c6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4128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5eaed8c6e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5eaed8c6e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5eaed8c6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5eaed8c6e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5eaed8c6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5eaed8c6e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1414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5eaed8c6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5eaed8c6e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671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5eaed8c6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5eaed8c6e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3466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5eaed8c6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5eaed8c6e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752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5eaed8c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5eaed8c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5eaed8c6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5eaed8c6e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7023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5eaed8c6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5eaed8c6e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1988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9750-10E0-364B-8573-C2ABC358A008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41905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5eaed8c6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5eaed8c6e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70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eaed8c6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eaed8c6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5eaed8c6e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5eaed8c6e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387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eaed8c6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eaed8c6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4966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eaed8c6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eaed8c6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 Seconds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96845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5eaed8c6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5eaed8c6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1999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5eaed8c6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5eaed8c6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52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5eaed8c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5eaed8c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eaed8c6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eaed8c6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742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eaed8c6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eaed8c6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2339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eaed8c6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eaed8c6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5144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eaed8c6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eaed8c6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6658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eaed8c6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eaed8c6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4546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eaed8c6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eaed8c6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077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5eaed8c6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5eaed8c6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5eaed8c6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5eaed8c6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23DA3-5244-9E52-B632-45D9E8AB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BF358-BBE7-9471-A3D1-55A9E6780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3DAD7-4BCC-E3B9-091C-8643C0070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B4B9A-27DE-4B33-88FD-81D32744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CC58D-FC3C-B518-1C2B-2DD2AA50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1481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43142291_Measurement_of_the_time_spent_by_a_tunnelling_atom_within_the_barrier_region?_tp=eyJjb250ZXh0Ijp7ImZpcnN0UGFnZSI6Il9kaXJlY3QiLCJwYWdlIjoiX2RpcmVjdCJ9fQ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63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damblvck/quantum-arrival-time-bachelor-thesis/" TargetMode="External"/><Relationship Id="rId5" Type="http://schemas.openxmlformats.org/officeDocument/2006/relationships/image" Target="../media/image67.png"/><Relationship Id="rId4" Type="http://schemas.openxmlformats.org/officeDocument/2006/relationships/hyperlink" Target="https://quantum-arrival-time.netlify.app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21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BB509FCB-E7FF-E104-4D5A-41B805358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25"/>
          <a:stretch/>
        </p:blipFill>
        <p:spPr bwMode="auto">
          <a:xfrm rot="5400000">
            <a:off x="2000250" y="-2000250"/>
            <a:ext cx="51435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50027" y="735218"/>
            <a:ext cx="8843946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 dirty="0">
                <a:solidFill>
                  <a:schemeClr val="bg1"/>
                </a:solidFill>
                <a:latin typeface=""/>
              </a:rPr>
              <a:t>Quantum Mechanical Arrival Time Distributions In Free Fall Experiments Across Opaque Barriers</a:t>
            </a:r>
            <a:endParaRPr sz="3980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000805"/>
            <a:ext cx="8520600" cy="1044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Operator Mono Medium" panose="02000009000000000000" pitchFamily="49" charset="0"/>
              </a:rPr>
              <a:t>Bachelor In Physics - Thesis Defense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Operator Mono Medium" panose="02000009000000000000" pitchFamily="49" charset="0"/>
              </a:rPr>
              <a:t>Adam </a:t>
            </a:r>
            <a:r>
              <a:rPr lang="en-US" dirty="0" err="1">
                <a:solidFill>
                  <a:schemeClr val="bg1"/>
                </a:solidFill>
                <a:latin typeface="Operator Mono Medium" panose="02000009000000000000" pitchFamily="49" charset="0"/>
              </a:rPr>
              <a:t>Blazejczak</a:t>
            </a:r>
            <a:br>
              <a:rPr lang="en-US" dirty="0">
                <a:solidFill>
                  <a:schemeClr val="bg1"/>
                </a:solidFill>
                <a:latin typeface="Operator Mono Medium" panose="02000009000000000000" pitchFamily="49" charset="0"/>
              </a:rPr>
            </a:br>
            <a:r>
              <a:rPr lang="en-US" dirty="0">
                <a:solidFill>
                  <a:schemeClr val="bg1"/>
                </a:solidFill>
                <a:latin typeface="Operator Mono Medium" panose="02000009000000000000" pitchFamily="49" charset="0"/>
              </a:rPr>
              <a:t>27 May 2025</a:t>
            </a:r>
            <a:endParaRPr dirty="0">
              <a:solidFill>
                <a:schemeClr val="bg1"/>
              </a:solidFill>
              <a:latin typeface="Operator Mono Medium" panose="02000009000000000000" pitchFamily="49" charset="0"/>
            </a:endParaRPr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4838D53C-8001-0DA6-091F-2F85B3143489}"/>
              </a:ext>
            </a:extLst>
          </p:cNvPr>
          <p:cNvSpPr txBox="1">
            <a:spLocks/>
          </p:cNvSpPr>
          <p:nvPr/>
        </p:nvSpPr>
        <p:spPr>
          <a:xfrm>
            <a:off x="311700" y="4540195"/>
            <a:ext cx="8520600" cy="39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effectLst/>
                <a:latin typeface="Helvetica" pitchFamily="2" charset="0"/>
              </a:rPr>
              <a:t>Promotor: </a:t>
            </a:r>
            <a:r>
              <a:rPr lang="en-GB" sz="1600" b="1" dirty="0">
                <a:solidFill>
                  <a:schemeClr val="bg1"/>
                </a:solidFill>
                <a:effectLst/>
                <a:latin typeface="Helvetica" pitchFamily="2" charset="0"/>
              </a:rPr>
              <a:t>Ward </a:t>
            </a:r>
            <a:r>
              <a:rPr lang="en-GB" sz="1600" b="1" dirty="0" err="1">
                <a:solidFill>
                  <a:schemeClr val="bg1"/>
                </a:solidFill>
                <a:effectLst/>
                <a:latin typeface="Helvetica" pitchFamily="2" charset="0"/>
              </a:rPr>
              <a:t>Struyve</a:t>
            </a:r>
            <a:r>
              <a:rPr lang="en-GB" sz="1600" b="1" dirty="0">
                <a:solidFill>
                  <a:schemeClr val="bg1"/>
                </a:solidFill>
                <a:latin typeface="Helvetica" pitchFamily="2" charset="0"/>
              </a:rPr>
              <a:t> ·</a:t>
            </a:r>
            <a:r>
              <a:rPr lang="en-GB" sz="1600" dirty="0">
                <a:solidFill>
                  <a:schemeClr val="bg1"/>
                </a:solidFill>
                <a:effectLst/>
                <a:latin typeface="Helvetica" pitchFamily="2" charset="0"/>
              </a:rPr>
              <a:t> Co-Promotor: </a:t>
            </a:r>
            <a:r>
              <a:rPr lang="en-GB" sz="1600" b="1" dirty="0" err="1">
                <a:solidFill>
                  <a:schemeClr val="bg1"/>
                </a:solidFill>
                <a:effectLst/>
                <a:latin typeface="Helvetica" pitchFamily="2" charset="0"/>
              </a:rPr>
              <a:t>Jef</a:t>
            </a:r>
            <a:r>
              <a:rPr lang="en-GB" sz="1600" b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effectLst/>
                <a:latin typeface="Helvetica" pitchFamily="2" charset="0"/>
              </a:rPr>
              <a:t>Hooyberghs</a:t>
            </a:r>
            <a:r>
              <a:rPr lang="en-GB" sz="1600" b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latin typeface="Helvetica" pitchFamily="2" charset="0"/>
              </a:rPr>
              <a:t>·</a:t>
            </a:r>
            <a:r>
              <a:rPr lang="en-GB" sz="1600" dirty="0">
                <a:solidFill>
                  <a:schemeClr val="bg1"/>
                </a:solidFill>
                <a:effectLst/>
                <a:latin typeface="Helvetica" pitchFamily="2" charset="0"/>
              </a:rPr>
              <a:t> Contributions: </a:t>
            </a:r>
            <a:r>
              <a:rPr lang="en-GB" sz="1600" b="1" dirty="0">
                <a:solidFill>
                  <a:schemeClr val="bg1"/>
                </a:solidFill>
                <a:effectLst/>
                <a:latin typeface="Helvetica" pitchFamily="2" charset="0"/>
              </a:rPr>
              <a:t>Siddhant Das</a:t>
            </a:r>
          </a:p>
        </p:txBody>
      </p:sp>
      <p:pic>
        <p:nvPicPr>
          <p:cNvPr id="1030" name="Picture 6" descr="Logo en huisstijl - UHasselt">
            <a:extLst>
              <a:ext uri="{FF2B5EF4-FFF2-40B4-BE49-F238E27FC236}">
                <a16:creationId xmlns:a16="http://schemas.microsoft.com/office/drawing/2014/main" id="{2359E871-5C68-7595-CD3F-92DD50E1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7" y="211931"/>
            <a:ext cx="1856944" cy="44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atholieke Universiteit Leuven (KU Leuven) - In Silico World">
            <a:extLst>
              <a:ext uri="{FF2B5EF4-FFF2-40B4-BE49-F238E27FC236}">
                <a16:creationId xmlns:a16="http://schemas.microsoft.com/office/drawing/2014/main" id="{237C5CF1-AD88-169D-2AA0-71280AAED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053" y="156810"/>
            <a:ext cx="1371920" cy="49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3813E-D45F-2760-CBD7-23BADEE83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1822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Experimental Idea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 Fall of Quantum Particle Onto Barrier</a:t>
            </a:r>
            <a:endParaRPr dirty="0"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533" y="1570657"/>
            <a:ext cx="1638000" cy="25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 title="Screenshot 2025-05-15 at 00.48.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956" y="1140238"/>
            <a:ext cx="327025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4572000" y="1425625"/>
            <a:ext cx="4398600" cy="3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Use Case</a:t>
            </a:r>
            <a:endParaRPr lang="en-GB" sz="1800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800" dirty="0">
                <a:solidFill>
                  <a:schemeClr val="dk2"/>
                </a:solidFill>
              </a:rPr>
              <a:t>Particle At Rest</a:t>
            </a:r>
            <a:br>
              <a:rPr lang="en-GB" sz="1800" dirty="0">
                <a:solidFill>
                  <a:schemeClr val="dk2"/>
                </a:solidFill>
              </a:rPr>
            </a:br>
            <a:r>
              <a:rPr lang="en-GB" sz="1800" b="1" dirty="0">
                <a:solidFill>
                  <a:schemeClr val="dk2"/>
                </a:solidFill>
              </a:rPr>
              <a:t>Exact Initial Conditions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" sz="1800" dirty="0">
                <a:solidFill>
                  <a:schemeClr val="dk2"/>
                </a:solidFill>
              </a:rPr>
              <a:t>Quantum Tunneling</a:t>
            </a:r>
            <a:br>
              <a:rPr lang="en" sz="1800" dirty="0">
                <a:solidFill>
                  <a:schemeClr val="dk2"/>
                </a:solidFill>
              </a:rPr>
            </a:br>
            <a:r>
              <a:rPr lang="en" sz="1800" dirty="0">
                <a:solidFill>
                  <a:schemeClr val="dk2"/>
                </a:solidFill>
              </a:rPr>
              <a:t>= Non-Classical Solutions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" sz="1800" dirty="0">
                <a:solidFill>
                  <a:schemeClr val="dk2"/>
                </a:solidFill>
              </a:rPr>
              <a:t>Hypothetically physically realizable*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" sz="1800" dirty="0">
                <a:solidFill>
                  <a:schemeClr val="dk2"/>
                </a:solidFill>
              </a:rPr>
              <a:t>Precise </a:t>
            </a:r>
            <a:r>
              <a:rPr lang="en" sz="1800" b="1" dirty="0">
                <a:solidFill>
                  <a:schemeClr val="dk2"/>
                </a:solidFill>
              </a:rPr>
              <a:t>Time of Arrival </a:t>
            </a:r>
            <a:r>
              <a:rPr lang="en" sz="1800" dirty="0">
                <a:solidFill>
                  <a:schemeClr val="dk2"/>
                </a:solidFill>
              </a:rPr>
              <a:t>Predictions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8BDFF-A814-B04E-7D24-A059C736FC80}"/>
              </a:ext>
            </a:extLst>
          </p:cNvPr>
          <p:cNvSpPr txBox="1"/>
          <p:nvPr/>
        </p:nvSpPr>
        <p:spPr>
          <a:xfrm>
            <a:off x="4718210" y="4807323"/>
            <a:ext cx="404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i="1" dirty="0">
                <a:solidFill>
                  <a:schemeClr val="dk2"/>
                </a:solidFill>
              </a:rPr>
              <a:t>* See ultra-cold neutron experiments in free fall</a:t>
            </a:r>
            <a:endParaRPr lang="en-BE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BC062-D289-9672-7B4C-BE50C3CFA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B2B30745-EAD2-AA14-6A19-89EDDDC6D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840300" y="3610613"/>
            <a:ext cx="74634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200" b="1" dirty="0">
                <a:solidFill>
                  <a:schemeClr val="bg1"/>
                </a:solidFill>
              </a:rPr>
              <a:t>Putting It All Together</a:t>
            </a:r>
            <a:endParaRPr sz="5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DAF105-6B95-F42F-4664-E5F5D1C8A3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/>
        </p:nvSpPr>
        <p:spPr>
          <a:xfrm>
            <a:off x="93813" y="3319263"/>
            <a:ext cx="25401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want to study </a:t>
            </a:r>
            <a:r>
              <a:rPr lang="en" sz="1800" b="1">
                <a:solidFill>
                  <a:schemeClr val="dk2"/>
                </a:solidFill>
              </a:rPr>
              <a:t>Arrival Time</a:t>
            </a:r>
            <a:r>
              <a:rPr lang="en" sz="1800">
                <a:solidFill>
                  <a:schemeClr val="dk2"/>
                </a:solidFill>
              </a:rPr>
              <a:t> of Quantum Mechanical Particles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2849100" y="2939775"/>
            <a:ext cx="3141000" cy="17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Experiments done on DSE have </a:t>
            </a:r>
            <a:r>
              <a:rPr lang="en" sz="1800" b="1" dirty="0">
                <a:solidFill>
                  <a:schemeClr val="dk2"/>
                </a:solidFill>
              </a:rPr>
              <a:t>Initial Condition Problems</a:t>
            </a:r>
            <a:r>
              <a:rPr lang="en" sz="1800" dirty="0">
                <a:solidFill>
                  <a:schemeClr val="dk2"/>
                </a:solidFill>
              </a:rPr>
              <a:t>.</a:t>
            </a:r>
            <a:br>
              <a:rPr lang="en" sz="1800" dirty="0">
                <a:solidFill>
                  <a:schemeClr val="dk2"/>
                </a:solidFill>
              </a:rPr>
            </a:br>
            <a:br>
              <a:rPr lang="en" sz="1800" dirty="0">
                <a:solidFill>
                  <a:schemeClr val="dk2"/>
                </a:solidFill>
              </a:rPr>
            </a:br>
            <a:r>
              <a:rPr lang="en" sz="1800" dirty="0">
                <a:solidFill>
                  <a:schemeClr val="dk2"/>
                </a:solidFill>
              </a:rPr>
              <a:t>Measurements align with numerical simulations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141" name="Google Shape;141;p25" title="Screenshot 2025-05-15 at 00.56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00" y="651313"/>
            <a:ext cx="2394925" cy="1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 title="Screenshot 2025-05-15 at 00.37.11.png"/>
          <p:cNvPicPr preferRelativeResize="0"/>
          <p:nvPr/>
        </p:nvPicPr>
        <p:blipFill rotWithShape="1">
          <a:blip r:embed="rId4">
            <a:alphaModFix/>
          </a:blip>
          <a:srcRect t="50580" r="47103"/>
          <a:stretch/>
        </p:blipFill>
        <p:spPr>
          <a:xfrm>
            <a:off x="2964539" y="373738"/>
            <a:ext cx="2746923" cy="20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 title="Screenshot 2025-05-15 at 00.48.4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9175" y="166900"/>
            <a:ext cx="2166926" cy="2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6008525" y="2939775"/>
            <a:ext cx="3141000" cy="17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propose a physically realizable </a:t>
            </a:r>
            <a:r>
              <a:rPr lang="en" sz="1800" b="1">
                <a:solidFill>
                  <a:schemeClr val="dk2"/>
                </a:solidFill>
              </a:rPr>
              <a:t>Free Fall</a:t>
            </a:r>
            <a:r>
              <a:rPr lang="en" sz="1800">
                <a:solidFill>
                  <a:schemeClr val="dk2"/>
                </a:solidFill>
              </a:rPr>
              <a:t> experiment to solve this.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study is a first analysis using </a:t>
            </a:r>
            <a:r>
              <a:rPr lang="en" sz="1800" b="1">
                <a:solidFill>
                  <a:schemeClr val="dk2"/>
                </a:solidFill>
              </a:rPr>
              <a:t>Numerical Methods</a:t>
            </a:r>
            <a:r>
              <a:rPr lang="en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2561325" y="1099625"/>
            <a:ext cx="339300" cy="5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6040575" y="1099625"/>
            <a:ext cx="339300" cy="5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618F7-1977-2867-F598-F5C5D6B8A5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965900" y="337125"/>
            <a:ext cx="52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There’s One </a:t>
            </a:r>
            <a:r>
              <a:rPr lang="en" sz="3020" b="1"/>
              <a:t>Big Problem</a:t>
            </a:r>
            <a:endParaRPr sz="3020" b="1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210750" y="3823250"/>
            <a:ext cx="8722500" cy="9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dirty="0"/>
              <a:t>Time Operators / Arrival Times are </a:t>
            </a:r>
            <a:r>
              <a:rPr lang="en" sz="3020" b="1" dirty="0"/>
              <a:t>not defined</a:t>
            </a:r>
            <a:br>
              <a:rPr lang="en" sz="3020" dirty="0"/>
            </a:br>
            <a:r>
              <a:rPr lang="en" sz="3020" dirty="0"/>
              <a:t>in </a:t>
            </a:r>
            <a:r>
              <a:rPr lang="en" sz="3020" u="sng" dirty="0"/>
              <a:t>Canonical</a:t>
            </a:r>
            <a:r>
              <a:rPr lang="en" sz="3020" dirty="0"/>
              <a:t> Quantum Formalism!</a:t>
            </a:r>
            <a:endParaRPr sz="302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B14EDA-EABC-5BD7-BEC2-7589E72D70A7}"/>
              </a:ext>
            </a:extLst>
          </p:cNvPr>
          <p:cNvGrpSpPr/>
          <p:nvPr/>
        </p:nvGrpSpPr>
        <p:grpSpPr>
          <a:xfrm>
            <a:off x="1592938" y="1092875"/>
            <a:ext cx="2691600" cy="2691600"/>
            <a:chOff x="1592938" y="1092875"/>
            <a:chExt cx="2691600" cy="2691600"/>
          </a:xfrm>
        </p:grpSpPr>
        <p:pic>
          <p:nvPicPr>
            <p:cNvPr id="152" name="Google Shape;152;p26" title="Screenshot 2025-05-15 at 00.56.5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1275" y="1693588"/>
              <a:ext cx="2394925" cy="148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6"/>
            <p:cNvSpPr/>
            <p:nvPr/>
          </p:nvSpPr>
          <p:spPr>
            <a:xfrm>
              <a:off x="1592938" y="1092875"/>
              <a:ext cx="2691600" cy="2691600"/>
            </a:xfrm>
            <a:prstGeom prst="noSmoking">
              <a:avLst>
                <a:gd name="adj" fmla="val 5319"/>
              </a:avLst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88BEBE-8A7B-34D3-39CC-1CA59A1D945A}"/>
              </a:ext>
            </a:extLst>
          </p:cNvPr>
          <p:cNvGrpSpPr/>
          <p:nvPr/>
        </p:nvGrpSpPr>
        <p:grpSpPr>
          <a:xfrm>
            <a:off x="4539414" y="1225950"/>
            <a:ext cx="2746923" cy="2691600"/>
            <a:chOff x="4539414" y="1225950"/>
            <a:chExt cx="2746923" cy="2691600"/>
          </a:xfrm>
        </p:grpSpPr>
        <p:pic>
          <p:nvPicPr>
            <p:cNvPr id="153" name="Google Shape;153;p26" title="Screenshot 2025-05-15 at 00.37.11.png"/>
            <p:cNvPicPr preferRelativeResize="0"/>
            <p:nvPr/>
          </p:nvPicPr>
          <p:blipFill rotWithShape="1">
            <a:blip r:embed="rId4">
              <a:alphaModFix/>
            </a:blip>
            <a:srcRect t="50580" r="47103"/>
            <a:stretch/>
          </p:blipFill>
          <p:spPr>
            <a:xfrm>
              <a:off x="4539414" y="1492213"/>
              <a:ext cx="2746923" cy="2036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6"/>
            <p:cNvSpPr/>
            <p:nvPr/>
          </p:nvSpPr>
          <p:spPr>
            <a:xfrm>
              <a:off x="4594713" y="1225950"/>
              <a:ext cx="2691600" cy="2691600"/>
            </a:xfrm>
            <a:prstGeom prst="noSmoking">
              <a:avLst>
                <a:gd name="adj" fmla="val 5319"/>
              </a:avLst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black letter with a arrow pointing up&#10;&#10;Description automatically generated">
            <a:extLst>
              <a:ext uri="{FF2B5EF4-FFF2-40B4-BE49-F238E27FC236}">
                <a16:creationId xmlns:a16="http://schemas.microsoft.com/office/drawing/2014/main" id="{453BE0B6-19D2-A431-DE9B-ADC05BF4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775" y="1785344"/>
            <a:ext cx="673100" cy="1003300"/>
          </a:xfrm>
          <a:prstGeom prst="rect">
            <a:avLst/>
          </a:prstGeom>
        </p:spPr>
      </p:pic>
      <p:pic>
        <p:nvPicPr>
          <p:cNvPr id="5" name="Picture 4" descr="A black letter with a arrow pointing up&#10;&#10;Description automatically generated">
            <a:extLst>
              <a:ext uri="{FF2B5EF4-FFF2-40B4-BE49-F238E27FC236}">
                <a16:creationId xmlns:a16="http://schemas.microsoft.com/office/drawing/2014/main" id="{CF5DA3AF-D877-90C4-262F-BBC783DAB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02" y="1753594"/>
            <a:ext cx="673100" cy="10668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ACE481A3-A832-4B75-3375-FF0151DE890C}"/>
              </a:ext>
            </a:extLst>
          </p:cNvPr>
          <p:cNvSpPr/>
          <p:nvPr/>
        </p:nvSpPr>
        <p:spPr>
          <a:xfrm rot="5400000">
            <a:off x="4434973" y="1669082"/>
            <a:ext cx="208859" cy="2746922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15398-F577-CE8B-15BB-32389BBDC36A}"/>
              </a:ext>
            </a:extLst>
          </p:cNvPr>
          <p:cNvSpPr txBox="1"/>
          <p:nvPr/>
        </p:nvSpPr>
        <p:spPr>
          <a:xfrm>
            <a:off x="0" y="327554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200" dirty="0"/>
              <a:t>No position or momentum before measurement!</a:t>
            </a:r>
            <a:br>
              <a:rPr lang="en-BE" sz="2200" dirty="0"/>
            </a:br>
            <a:r>
              <a:rPr lang="en-BE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Measurement Problem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51670F-9A3B-27DC-95C8-6702B884B3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69AEB174-9AD2-D990-9B79-A7D4BEF09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5" b="3555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2300805" y="326543"/>
            <a:ext cx="4557193" cy="591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For this we’ll need</a:t>
            </a:r>
            <a:endParaRPr sz="3020" b="1" dirty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A36EA-5CE4-89EB-592D-EAC6332FA736}"/>
              </a:ext>
            </a:extLst>
          </p:cNvPr>
          <p:cNvGrpSpPr/>
          <p:nvPr/>
        </p:nvGrpSpPr>
        <p:grpSpPr>
          <a:xfrm>
            <a:off x="6993236" y="1027792"/>
            <a:ext cx="2095701" cy="3087916"/>
            <a:chOff x="5000522" y="-185997"/>
            <a:chExt cx="3714952" cy="5473806"/>
          </a:xfrm>
        </p:grpSpPr>
        <p:pic>
          <p:nvPicPr>
            <p:cNvPr id="3074" name="Picture 2" descr="David Bohm - Wikipedia">
              <a:extLst>
                <a:ext uri="{FF2B5EF4-FFF2-40B4-BE49-F238E27FC236}">
                  <a16:creationId xmlns:a16="http://schemas.microsoft.com/office/drawing/2014/main" id="{346241EF-0DC7-CE78-2EDB-619E40C13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4486" y="647249"/>
              <a:ext cx="2607027" cy="3849001"/>
            </a:xfrm>
            <a:prstGeom prst="roundRect">
              <a:avLst>
                <a:gd name="adj" fmla="val 1801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B633F2-0DF6-36A9-BB32-142AE83F3D5C}"/>
                </a:ext>
              </a:extLst>
            </p:cNvPr>
            <p:cNvSpPr txBox="1"/>
            <p:nvPr/>
          </p:nvSpPr>
          <p:spPr>
            <a:xfrm>
              <a:off x="5414408" y="4687670"/>
              <a:ext cx="2851684" cy="60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b="1" dirty="0">
                  <a:solidFill>
                    <a:schemeClr val="bg1"/>
                  </a:solidFill>
                  <a:latin typeface="Operator Mono Medium" panose="02000009000000000000" pitchFamily="49" charset="0"/>
                </a:rPr>
                <a:t>1917 - 1992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FD7D38-8CAE-B9C0-0FD2-28C9B12766F5}"/>
                </a:ext>
              </a:extLst>
            </p:cNvPr>
            <p:cNvSpPr txBox="1"/>
            <p:nvPr/>
          </p:nvSpPr>
          <p:spPr>
            <a:xfrm>
              <a:off x="5000522" y="-185997"/>
              <a:ext cx="3714952" cy="70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2000" b="1" dirty="0">
                  <a:solidFill>
                    <a:schemeClr val="bg1"/>
                  </a:solidFill>
                  <a:latin typeface="Operator Mono Medium" panose="02000009000000000000" pitchFamily="49" charset="0"/>
                </a:rPr>
                <a:t>David Bohm</a:t>
              </a:r>
            </a:p>
          </p:txBody>
        </p:sp>
      </p:grpSp>
      <p:sp>
        <p:nvSpPr>
          <p:cNvPr id="4" name="Google Shape;161;p27">
            <a:extLst>
              <a:ext uri="{FF2B5EF4-FFF2-40B4-BE49-F238E27FC236}">
                <a16:creationId xmlns:a16="http://schemas.microsoft.com/office/drawing/2014/main" id="{05022B2A-E537-0D01-316C-C34FF0F4A038}"/>
              </a:ext>
            </a:extLst>
          </p:cNvPr>
          <p:cNvSpPr txBox="1">
            <a:spLocks/>
          </p:cNvSpPr>
          <p:nvPr/>
        </p:nvSpPr>
        <p:spPr>
          <a:xfrm>
            <a:off x="2150758" y="3650596"/>
            <a:ext cx="4842478" cy="143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en-GB" sz="3600" b="1" dirty="0" err="1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Bohmian</a:t>
            </a:r>
            <a:r>
              <a:rPr lang="en-GB" sz="3600" b="1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Mechanics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0F806-08CB-8F0D-5218-D7719F68E9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-791050" y="85750"/>
            <a:ext cx="99255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>
                <a:solidFill>
                  <a:schemeClr val="dk1"/>
                </a:solidFill>
              </a:rPr>
              <a:t>Bohmian Mechanics - Pilot Wave Theory</a:t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116300" y="2535875"/>
            <a:ext cx="3581100" cy="241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Particles?</a:t>
            </a:r>
            <a:br>
              <a:rPr lang="en" sz="1800" dirty="0">
                <a:solidFill>
                  <a:schemeClr val="dk2"/>
                </a:solidFill>
              </a:rPr>
            </a:br>
            <a:br>
              <a:rPr lang="en" sz="1800" dirty="0">
                <a:solidFill>
                  <a:schemeClr val="dk2"/>
                </a:solidFill>
              </a:rPr>
            </a:br>
            <a:r>
              <a:rPr lang="en" sz="1800" dirty="0">
                <a:solidFill>
                  <a:schemeClr val="dk2"/>
                </a:solidFill>
              </a:rPr>
              <a:t>1. Are </a:t>
            </a:r>
            <a:r>
              <a:rPr lang="en" sz="1800" b="1" dirty="0">
                <a:solidFill>
                  <a:schemeClr val="dk2"/>
                </a:solidFill>
              </a:rPr>
              <a:t>Dot-like entities</a:t>
            </a:r>
            <a:br>
              <a:rPr lang="en" sz="1800" b="1" dirty="0">
                <a:solidFill>
                  <a:schemeClr val="dk2"/>
                </a:solidFill>
              </a:rPr>
            </a:br>
            <a:r>
              <a:rPr lang="en" sz="1800" b="1" dirty="0">
                <a:solidFill>
                  <a:schemeClr val="dk2"/>
                </a:solidFill>
              </a:rPr>
              <a:t>2. Guided </a:t>
            </a:r>
            <a:r>
              <a:rPr lang="en" sz="1800" dirty="0">
                <a:solidFill>
                  <a:schemeClr val="dk2"/>
                </a:solidFill>
              </a:rPr>
              <a:t>by a </a:t>
            </a:r>
            <a:r>
              <a:rPr lang="en" sz="1800" b="1" dirty="0">
                <a:solidFill>
                  <a:schemeClr val="dk2"/>
                </a:solidFill>
              </a:rPr>
              <a:t>pilot wave</a:t>
            </a:r>
            <a:endParaRPr sz="18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3. </a:t>
            </a:r>
            <a:r>
              <a:rPr lang="en" sz="1800" dirty="0">
                <a:solidFill>
                  <a:schemeClr val="dk2"/>
                </a:solidFill>
              </a:rPr>
              <a:t>Have a Definite </a:t>
            </a:r>
            <a:r>
              <a:rPr lang="en" sz="1800" b="1" dirty="0">
                <a:solidFill>
                  <a:schemeClr val="dk2"/>
                </a:solidFill>
              </a:rPr>
              <a:t>Velocity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→ </a:t>
            </a:r>
            <a:r>
              <a:rPr lang="en" sz="1800" dirty="0" err="1">
                <a:solidFill>
                  <a:schemeClr val="dk2"/>
                </a:solidFill>
              </a:rPr>
              <a:t>Bohmian</a:t>
            </a:r>
            <a:r>
              <a:rPr lang="en" sz="1800" dirty="0">
                <a:solidFill>
                  <a:schemeClr val="dk2"/>
                </a:solidFill>
              </a:rPr>
              <a:t> Trajectories 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116300" y="1509000"/>
            <a:ext cx="485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Schrödinger Equation = Yes</a:t>
            </a:r>
            <a:br>
              <a:rPr lang="en" sz="1800" dirty="0">
                <a:solidFill>
                  <a:schemeClr val="dk2"/>
                </a:solidFill>
              </a:rPr>
            </a:br>
            <a:r>
              <a:rPr lang="en" sz="1800" dirty="0">
                <a:solidFill>
                  <a:schemeClr val="dk2"/>
                </a:solidFill>
              </a:rPr>
              <a:t>Wave Function = Yes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475" y="836274"/>
            <a:ext cx="5771851" cy="4307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9628A7-C0B3-3D89-3CB8-A3A98D259C84}"/>
              </a:ext>
            </a:extLst>
          </p:cNvPr>
          <p:cNvSpPr/>
          <p:nvPr/>
        </p:nvSpPr>
        <p:spPr>
          <a:xfrm>
            <a:off x="4090930" y="1689253"/>
            <a:ext cx="45719" cy="457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C6048B-A82A-01B1-CDFB-07CFFEF10DBB}"/>
              </a:ext>
            </a:extLst>
          </p:cNvPr>
          <p:cNvSpPr/>
          <p:nvPr/>
        </p:nvSpPr>
        <p:spPr>
          <a:xfrm>
            <a:off x="4090930" y="1790277"/>
            <a:ext cx="45719" cy="457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F5AC28-16DE-FCC8-EFD3-815F4AB15FF3}"/>
              </a:ext>
            </a:extLst>
          </p:cNvPr>
          <p:cNvSpPr/>
          <p:nvPr/>
        </p:nvSpPr>
        <p:spPr>
          <a:xfrm>
            <a:off x="4090929" y="1897305"/>
            <a:ext cx="45719" cy="457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67FA2D-B705-5398-04E5-431B685E4CCC}"/>
              </a:ext>
            </a:extLst>
          </p:cNvPr>
          <p:cNvSpPr/>
          <p:nvPr/>
        </p:nvSpPr>
        <p:spPr>
          <a:xfrm>
            <a:off x="4090928" y="3871161"/>
            <a:ext cx="45719" cy="457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07C865-8A5F-7CDF-B9C7-50B8481B6E1D}"/>
              </a:ext>
            </a:extLst>
          </p:cNvPr>
          <p:cNvSpPr/>
          <p:nvPr/>
        </p:nvSpPr>
        <p:spPr>
          <a:xfrm>
            <a:off x="4090928" y="3972185"/>
            <a:ext cx="45719" cy="457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6572FE-0313-F57E-1EF3-7B56D8320D02}"/>
              </a:ext>
            </a:extLst>
          </p:cNvPr>
          <p:cNvSpPr/>
          <p:nvPr/>
        </p:nvSpPr>
        <p:spPr>
          <a:xfrm>
            <a:off x="4090927" y="4073209"/>
            <a:ext cx="45719" cy="457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FC39C6-4780-8D5A-41CB-96FACDC108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093 L 0.15486 -0.03612 C 0.18645 -0.04537 0.18333 -0.05463 0.19097 -0.0571 C 0.19878 -0.05957 0.18489 -0.04321 0.20121 -0.05155 C 0.2177 -0.05988 0.26823 -0.09877 0.28941 -0.10741 C 0.31059 -0.11605 0.30677 -0.09291 0.32795 -0.1034 C 0.3493 -0.11389 0.39757 -0.15865 0.41701 -0.17037 C 0.43645 -0.1821 0.42274 -0.16142 0.44444 -0.17315 C 0.46632 -0.18519 0.53038 -0.23303 0.54774 -0.24167 " pathEditMode="relative" ptsTypes="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216 0.02223 0.12431 0.04445 0.1566 0.05031 C 0.18906 0.05618 0.18577 0.03457 0.19445 0.03488 C 0.20313 0.0355 0.20156 0.05031 0.20868 0.05309 C 0.2158 0.05587 0.22205 0.05494 0.23698 0.05186 C 0.25191 0.04877 0.2467 0.06111 0.29844 0.03488 C 0.35018 0.00895 0.51059 -0.10277 0.5474 -0.10463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899 0.11203 C 0.15243 0.13364 0.14114 0.1253 0.1401 0.13024 C 0.13906 0.13518 0.0552 0.15308 0.12274 0.14135 C 0.19027 0.12963 0.4802 0.0679 0.54566 0.06018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23457E-6 C 0.05086 -0.03704 0.10191 -0.07408 0.12448 -0.09259 C 0.14739 -0.11142 0.11892 -0.10926 0.13663 -0.11266 C 0.15434 -0.11636 0.21128 -0.1105 0.23055 -0.11389 C 0.25 -0.11729 0.20208 -0.12932 0.25312 -0.13241 C 0.30416 -0.13611 0.49409 -0.13426 0.5375 -0.13488 " pathEditMode="relative" rAng="0" ptsTypes="AAAA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75" y="-6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64 0.00155 L 0.15833 -0.07407 C 0.19583 -0.0929 0.15017 -0.11821 0.21354 -0.11049 C 0.27673 -0.10277 0.48784 -0.04228 0.53802 -0.02808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83" y="-567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42 0.01512 0.1684 0.03025 0.2099 0.03179 C 0.25139 0.03333 0.19392 -0.00432 0.24896 0.00864 C 0.30382 0.02191 0.49444 0.09445 0.53993 0.1101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-791050" y="85750"/>
            <a:ext cx="99255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>
                <a:solidFill>
                  <a:schemeClr val="dk1"/>
                </a:solidFill>
              </a:rPr>
              <a:t>Same Predictions - Different Formalism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13" y="1495450"/>
            <a:ext cx="3129224" cy="23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313" y="1539387"/>
            <a:ext cx="3774275" cy="2247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446675" y="4352800"/>
            <a:ext cx="32673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Bohmian Mechanical View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5028128" y="4352800"/>
            <a:ext cx="40488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Canonical Quantum Formalism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4055700" y="2487575"/>
            <a:ext cx="516300" cy="14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4055700" y="2743738"/>
            <a:ext cx="516300" cy="14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12297-6BDD-C819-5FC0-6B9D8F5E67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419025" y="272800"/>
            <a:ext cx="83061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 err="1">
                <a:solidFill>
                  <a:schemeClr val="dk1"/>
                </a:solidFill>
              </a:rPr>
              <a:t>Bohmian</a:t>
            </a:r>
            <a:r>
              <a:rPr lang="en" sz="3020" b="1" dirty="0">
                <a:solidFill>
                  <a:schemeClr val="dk1"/>
                </a:solidFill>
              </a:rPr>
              <a:t> Trajectories </a:t>
            </a:r>
            <a:r>
              <a:rPr lang="en" sz="3020" dirty="0">
                <a:solidFill>
                  <a:schemeClr val="dk1"/>
                </a:solidFill>
              </a:rPr>
              <a:t>To </a:t>
            </a:r>
            <a:r>
              <a:rPr lang="en" sz="3020" b="1" dirty="0">
                <a:solidFill>
                  <a:schemeClr val="dk1"/>
                </a:solidFill>
              </a:rPr>
              <a:t>Arrival Time</a:t>
            </a:r>
            <a:endParaRPr i="1" dirty="0"/>
          </a:p>
        </p:txBody>
      </p:sp>
      <p:pic>
        <p:nvPicPr>
          <p:cNvPr id="186" name="Google Shape;186;p30" title="Screenshot 2025-05-15 at 01.24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25" y="1108050"/>
            <a:ext cx="3164625" cy="98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 title="Screenshot 2025-05-15 at 11.28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989" y="3713858"/>
            <a:ext cx="1913900" cy="12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4864900" y="2898050"/>
            <a:ext cx="37896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dk2"/>
                </a:solidFill>
              </a:rPr>
              <a:t>Arrival Time Per Unit Time</a:t>
            </a:r>
            <a:endParaRPr sz="1800" i="1" dirty="0">
              <a:solidFill>
                <a:schemeClr val="dk2"/>
              </a:solidFill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4935375" y="1413900"/>
            <a:ext cx="3164624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dk2"/>
                </a:solidFill>
              </a:rPr>
              <a:t>Probability Current (Flux)</a:t>
            </a:r>
            <a:endParaRPr sz="1800" i="1" dirty="0">
              <a:solidFill>
                <a:schemeClr val="dk2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4935375" y="3942725"/>
            <a:ext cx="37896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2"/>
                </a:solidFill>
              </a:rPr>
              <a:t>Bohmian Trajectories justify the use of strictly positive probability current</a:t>
            </a:r>
            <a:endParaRPr sz="1800" i="1">
              <a:solidFill>
                <a:schemeClr val="dk2"/>
              </a:solidFill>
            </a:endParaRPr>
          </a:p>
        </p:txBody>
      </p:sp>
      <p:pic>
        <p:nvPicPr>
          <p:cNvPr id="191" name="Google Shape;191;p30" title="Screenshot 2025-05-15 at 11.42.3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62" y="2685175"/>
            <a:ext cx="3239426" cy="7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419025" y="2542975"/>
            <a:ext cx="3566700" cy="985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CAC1C-8043-2690-1AAD-526F44DE1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/>
        </p:nvSpPr>
        <p:spPr>
          <a:xfrm>
            <a:off x="419025" y="272800"/>
            <a:ext cx="83061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Tunneling Time </a:t>
            </a:r>
            <a:r>
              <a:rPr lang="en" sz="3020" dirty="0">
                <a:solidFill>
                  <a:schemeClr val="dk1"/>
                </a:solidFill>
              </a:rPr>
              <a:t>via </a:t>
            </a:r>
            <a:r>
              <a:rPr lang="en" sz="3020" dirty="0" err="1">
                <a:solidFill>
                  <a:schemeClr val="dk1"/>
                </a:solidFill>
              </a:rPr>
              <a:t>Bohmian</a:t>
            </a:r>
            <a:r>
              <a:rPr lang="en" sz="3020" dirty="0">
                <a:solidFill>
                  <a:schemeClr val="dk1"/>
                </a:solidFill>
              </a:rPr>
              <a:t> Trajectories</a:t>
            </a:r>
            <a:endParaRPr i="1" dirty="0"/>
          </a:p>
        </p:txBody>
      </p:sp>
      <p:pic>
        <p:nvPicPr>
          <p:cNvPr id="198" name="Google Shape;198;p31" title="Screenshot 2025-05-15 at 11.45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984" y="1144937"/>
            <a:ext cx="6360031" cy="30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 title="Screenshot 2025-05-15 at 11.45.2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086" y="3967137"/>
            <a:ext cx="3117825" cy="11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3DB5A-2186-56A0-F3B6-C847F7283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/>
        </p:nvSpPr>
        <p:spPr>
          <a:xfrm>
            <a:off x="419025" y="272800"/>
            <a:ext cx="83061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dirty="0">
                <a:solidFill>
                  <a:schemeClr val="dk1"/>
                </a:solidFill>
              </a:rPr>
              <a:t> </a:t>
            </a:r>
            <a:r>
              <a:rPr lang="en" sz="3020" b="1" dirty="0" err="1">
                <a:solidFill>
                  <a:schemeClr val="dk1"/>
                </a:solidFill>
              </a:rPr>
              <a:t>Bohmian</a:t>
            </a:r>
            <a:r>
              <a:rPr lang="en" sz="3020" b="1" dirty="0">
                <a:solidFill>
                  <a:schemeClr val="dk1"/>
                </a:solidFill>
              </a:rPr>
              <a:t> Tunneling Time</a:t>
            </a:r>
            <a:r>
              <a:rPr lang="en" sz="3020" dirty="0">
                <a:solidFill>
                  <a:schemeClr val="dk1"/>
                </a:solidFill>
              </a:rPr>
              <a:t> vs </a:t>
            </a:r>
            <a:r>
              <a:rPr lang="en" sz="3020" b="1" dirty="0">
                <a:solidFill>
                  <a:schemeClr val="dk1"/>
                </a:solidFill>
              </a:rPr>
              <a:t>Larmor Clock</a:t>
            </a:r>
            <a:endParaRPr b="1" i="1" dirty="0"/>
          </a:p>
        </p:txBody>
      </p:sp>
      <p:pic>
        <p:nvPicPr>
          <p:cNvPr id="217" name="Google Shape;217;p33" title="Screenshot 2025-05-15 at 11.45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25" y="1736625"/>
            <a:ext cx="2207649" cy="10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 title="Screenshot 2025-05-15 at 11.45.2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46" y="3038396"/>
            <a:ext cx="2063200" cy="77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3"/>
          <p:cNvCxnSpPr/>
          <p:nvPr/>
        </p:nvCxnSpPr>
        <p:spPr>
          <a:xfrm rot="10800000">
            <a:off x="2948550" y="1109275"/>
            <a:ext cx="0" cy="371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4675" y="1504125"/>
            <a:ext cx="4595500" cy="2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07;p32" title="Screenshot 2025-04-08 at 12.34.42.png">
            <a:extLst>
              <a:ext uri="{FF2B5EF4-FFF2-40B4-BE49-F238E27FC236}">
                <a16:creationId xmlns:a16="http://schemas.microsoft.com/office/drawing/2014/main" id="{8B96D5F3-4E7C-B22A-9ED6-E2B47D4FE5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1466" y="885250"/>
            <a:ext cx="2061917" cy="6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08;p32" title="Screenshot 2025-04-08 at 12.34.52.png">
            <a:extLst>
              <a:ext uri="{FF2B5EF4-FFF2-40B4-BE49-F238E27FC236}">
                <a16:creationId xmlns:a16="http://schemas.microsoft.com/office/drawing/2014/main" id="{B956B749-BE47-1E8E-9E10-971EA7D70D0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7039" y="3192914"/>
            <a:ext cx="1425339" cy="5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1;p32">
            <a:extLst>
              <a:ext uri="{FF2B5EF4-FFF2-40B4-BE49-F238E27FC236}">
                <a16:creationId xmlns:a16="http://schemas.microsoft.com/office/drawing/2014/main" id="{4BB33767-A52C-0DE7-D8F9-48D269518C52}"/>
              </a:ext>
            </a:extLst>
          </p:cNvPr>
          <p:cNvSpPr/>
          <p:nvPr/>
        </p:nvSpPr>
        <p:spPr>
          <a:xfrm>
            <a:off x="6981511" y="3154950"/>
            <a:ext cx="1508664" cy="65412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FDEED-3488-3D2C-0A52-6923729A7FA8}"/>
              </a:ext>
            </a:extLst>
          </p:cNvPr>
          <p:cNvSpPr txBox="1"/>
          <p:nvPr/>
        </p:nvSpPr>
        <p:spPr>
          <a:xfrm>
            <a:off x="3148307" y="4562265"/>
            <a:ext cx="5797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 i="1" dirty="0"/>
              <a:t>Source: </a:t>
            </a:r>
            <a:r>
              <a:rPr lang="en-GB" b="1" i="0" u="none" strike="noStrike" dirty="0">
                <a:effectLst/>
                <a:latin typeface="Roboto" panose="02000000000000000000" pitchFamily="2" charset="0"/>
                <a:hlinkClick r:id="rId8"/>
              </a:rPr>
              <a:t>Measurement of the time spent by a tunnelling atom within the barrier region</a:t>
            </a:r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 – Ramos et al, 2020</a:t>
            </a:r>
            <a:endParaRPr lang="en-BE" b="1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E0801-5338-496B-F772-93BDA89AD8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t="12501" b="1250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816150" y="4719317"/>
            <a:ext cx="75117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Source: https://</a:t>
            </a:r>
            <a:r>
              <a:rPr lang="en" sz="1200" i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physicsworld.com</a:t>
            </a:r>
            <a:r>
              <a:rPr lang="en" sz="1200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/a/double-slits-with-single-atoms/</a:t>
            </a:r>
            <a:endParaRPr sz="1200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6C74-1701-5153-6852-249B26277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Generated image">
            <a:extLst>
              <a:ext uri="{FF2B5EF4-FFF2-40B4-BE49-F238E27FC236}">
                <a16:creationId xmlns:a16="http://schemas.microsoft.com/office/drawing/2014/main" id="{D7BB49D7-D93C-E362-3BBA-85C27F70E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9833C6-AB1A-AC5C-36E2-073D0570457D}"/>
              </a:ext>
            </a:extLst>
          </p:cNvPr>
          <p:cNvSpPr txBox="1"/>
          <p:nvPr/>
        </p:nvSpPr>
        <p:spPr>
          <a:xfrm>
            <a:off x="2307866" y="1848475"/>
            <a:ext cx="45282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8800" b="1" dirty="0">
                <a:ln w="28575">
                  <a:solidFill>
                    <a:schemeClr val="accent2"/>
                  </a:solidFill>
                </a:ln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488D1-3F3F-F63F-03FA-EE90B4408E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0608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/>
        </p:nvSpPr>
        <p:spPr>
          <a:xfrm>
            <a:off x="0" y="121875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Arrival Time</a:t>
            </a:r>
            <a:r>
              <a:rPr lang="en" sz="3020" dirty="0">
                <a:solidFill>
                  <a:schemeClr val="dk1"/>
                </a:solidFill>
              </a:rPr>
              <a:t> - Setup 1 – Free Fall With Barriers</a:t>
            </a:r>
            <a:endParaRPr dirty="0"/>
          </a:p>
        </p:txBody>
      </p:sp>
      <p:pic>
        <p:nvPicPr>
          <p:cNvPr id="226" name="Google Shape;226;p34" title="Screenshot 2025-05-15 at 00.48.42.png"/>
          <p:cNvPicPr preferRelativeResize="0"/>
          <p:nvPr/>
        </p:nvPicPr>
        <p:blipFill rotWithShape="1">
          <a:blip r:embed="rId3">
            <a:alphaModFix/>
          </a:blip>
          <a:srcRect l="4319"/>
          <a:stretch/>
        </p:blipFill>
        <p:spPr>
          <a:xfrm>
            <a:off x="0" y="849227"/>
            <a:ext cx="3182302" cy="389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11;p49" title="Screenshot 2025-05-15 at 14.52.27.png">
            <a:extLst>
              <a:ext uri="{FF2B5EF4-FFF2-40B4-BE49-F238E27FC236}">
                <a16:creationId xmlns:a16="http://schemas.microsoft.com/office/drawing/2014/main" id="{F252F880-8C94-73D1-C16D-F634BA056A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378" y="1216488"/>
            <a:ext cx="4794250" cy="15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2EC59-D9EB-4BD6-7EE6-3CB83B367F6D}"/>
              </a:ext>
            </a:extLst>
          </p:cNvPr>
          <p:cNvSpPr txBox="1"/>
          <p:nvPr/>
        </p:nvSpPr>
        <p:spPr>
          <a:xfrm>
            <a:off x="3168097" y="1043943"/>
            <a:ext cx="251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 i="1" dirty="0"/>
              <a:t>Schrödinger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FEEEE-8244-CA57-AFD0-219A9B99A3B0}"/>
              </a:ext>
            </a:extLst>
          </p:cNvPr>
          <p:cNvSpPr txBox="1"/>
          <p:nvPr/>
        </p:nvSpPr>
        <p:spPr>
          <a:xfrm>
            <a:off x="3168096" y="3009121"/>
            <a:ext cx="330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 i="1" dirty="0"/>
              <a:t>Split Operator Method - </a:t>
            </a:r>
            <a:r>
              <a:rPr lang="en" sz="1400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</a:rPr>
              <a:t>𝓞(dt</a:t>
            </a:r>
            <a:r>
              <a:rPr lang="en" baseline="30000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</a:rPr>
              <a:t>3</a:t>
            </a:r>
            <a:r>
              <a:rPr lang="en" sz="1400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</a:rPr>
              <a:t>)</a:t>
            </a:r>
            <a:endParaRPr lang="en-BE" dirty="0"/>
          </a:p>
          <a:p>
            <a:endParaRPr lang="en-BE" b="1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DA3EE4-7009-9365-A2E2-22172E5D92FB}"/>
              </a:ext>
            </a:extLst>
          </p:cNvPr>
          <p:cNvSpPr/>
          <p:nvPr/>
        </p:nvSpPr>
        <p:spPr>
          <a:xfrm>
            <a:off x="8373261" y="3490598"/>
            <a:ext cx="394427" cy="580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C782D02-A23D-B463-F4BB-3DF29C13ED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28AF34-A894-7402-0BBB-9A8C6522485F}"/>
              </a:ext>
            </a:extLst>
          </p:cNvPr>
          <p:cNvSpPr txBox="1"/>
          <p:nvPr/>
        </p:nvSpPr>
        <p:spPr>
          <a:xfrm>
            <a:off x="3168096" y="465876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</a:rPr>
              <a:t>Yoshida Method -</a:t>
            </a:r>
            <a:r>
              <a:rPr lang="en" sz="1400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</a:rPr>
              <a:t> 𝓞(dt</a:t>
            </a:r>
            <a:r>
              <a:rPr lang="en" sz="1400" baseline="30000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</a:rPr>
              <a:t>5</a:t>
            </a:r>
            <a:r>
              <a:rPr lang="en" sz="1400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</a:rPr>
              <a:t>)</a:t>
            </a:r>
            <a:endParaRPr lang="en-BE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DE4F5B-568D-7744-7F75-CD1B62DFA370}"/>
              </a:ext>
            </a:extLst>
          </p:cNvPr>
          <p:cNvSpPr/>
          <p:nvPr/>
        </p:nvSpPr>
        <p:spPr>
          <a:xfrm>
            <a:off x="5217727" y="2170615"/>
            <a:ext cx="880947" cy="43071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BCA4D8-CA10-CA73-340F-F47B6D00A37B}"/>
              </a:ext>
            </a:extLst>
          </p:cNvPr>
          <p:cNvSpPr/>
          <p:nvPr/>
        </p:nvSpPr>
        <p:spPr>
          <a:xfrm>
            <a:off x="6306831" y="2167727"/>
            <a:ext cx="696136" cy="43071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0BADF-D0AC-028D-498F-F61D51DB9EF3}"/>
              </a:ext>
            </a:extLst>
          </p:cNvPr>
          <p:cNvSpPr txBox="1"/>
          <p:nvPr/>
        </p:nvSpPr>
        <p:spPr>
          <a:xfrm>
            <a:off x="4478193" y="2598443"/>
            <a:ext cx="137799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BE" b="1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DBD077-8E46-45F9-F089-5BE3453F82C7}"/>
              </a:ext>
            </a:extLst>
          </p:cNvPr>
          <p:cNvSpPr txBox="1"/>
          <p:nvPr/>
        </p:nvSpPr>
        <p:spPr>
          <a:xfrm>
            <a:off x="6480646" y="2610075"/>
            <a:ext cx="28817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BE" b="1" dirty="0">
                <a:solidFill>
                  <a:schemeClr val="accent4">
                    <a:lumMod val="75000"/>
                  </a:schemeClr>
                </a:solidFill>
              </a:rPr>
              <a:t>Linear Gravitation Potential</a:t>
            </a:r>
          </a:p>
        </p:txBody>
      </p:sp>
      <p:pic>
        <p:nvPicPr>
          <p:cNvPr id="25" name="Picture 24" descr="A mathematical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FDCBAA37-1443-48E4-381F-6600610914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92"/>
          <a:stretch/>
        </p:blipFill>
        <p:spPr>
          <a:xfrm>
            <a:off x="3506052" y="3304671"/>
            <a:ext cx="4478221" cy="13540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8873421-90DA-47DE-72BB-E1780A8D327B}"/>
              </a:ext>
            </a:extLst>
          </p:cNvPr>
          <p:cNvSpPr/>
          <p:nvPr/>
        </p:nvSpPr>
        <p:spPr>
          <a:xfrm>
            <a:off x="7820891" y="3304671"/>
            <a:ext cx="256737" cy="498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39D3DC-32B5-B704-6377-EDEFBB46DF5F}"/>
              </a:ext>
            </a:extLst>
          </p:cNvPr>
          <p:cNvSpPr/>
          <p:nvPr/>
        </p:nvSpPr>
        <p:spPr>
          <a:xfrm>
            <a:off x="7822906" y="4304344"/>
            <a:ext cx="256737" cy="498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346B5C0-04C9-B091-B778-44C72BEFC50D}"/>
              </a:ext>
            </a:extLst>
          </p:cNvPr>
          <p:cNvSpPr/>
          <p:nvPr/>
        </p:nvSpPr>
        <p:spPr>
          <a:xfrm>
            <a:off x="6138228" y="3896995"/>
            <a:ext cx="290282" cy="430716"/>
          </a:xfrm>
          <a:prstGeom prst="round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4EFF0A-7DAD-A341-DAEB-D28B216299C1}"/>
              </a:ext>
            </a:extLst>
          </p:cNvPr>
          <p:cNvSpPr txBox="1"/>
          <p:nvPr/>
        </p:nvSpPr>
        <p:spPr>
          <a:xfrm>
            <a:off x="6098674" y="3572733"/>
            <a:ext cx="28817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BE" b="1" dirty="0">
                <a:solidFill>
                  <a:schemeClr val="accent4">
                    <a:lumMod val="75000"/>
                  </a:schemeClr>
                </a:solidFill>
              </a:rPr>
              <a:t>Fast Fourier Transform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 animBg="1"/>
      <p:bldP spid="18" grpId="0" animBg="1"/>
      <p:bldP spid="20" grpId="0"/>
      <p:bldP spid="21" grpId="0"/>
      <p:bldP spid="28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MArrivalTime">
            <a:hlinkClick r:id="" action="ppaction://media"/>
            <a:extLst>
              <a:ext uri="{FF2B5EF4-FFF2-40B4-BE49-F238E27FC236}">
                <a16:creationId xmlns:a16="http://schemas.microsoft.com/office/drawing/2014/main" id="{CF6819D6-4B11-F118-6643-60041AC51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11981"/>
            <a:ext cx="9144000" cy="3919538"/>
          </a:xfrm>
          <a:prstGeom prst="rect">
            <a:avLst/>
          </a:prstGeom>
        </p:spPr>
      </p:pic>
      <p:cxnSp>
        <p:nvCxnSpPr>
          <p:cNvPr id="5" name="Google Shape;228;p34">
            <a:extLst>
              <a:ext uri="{FF2B5EF4-FFF2-40B4-BE49-F238E27FC236}">
                <a16:creationId xmlns:a16="http://schemas.microsoft.com/office/drawing/2014/main" id="{F55BAAEB-722D-EBF2-9DF2-ABE51C3A82DC}"/>
              </a:ext>
            </a:extLst>
          </p:cNvPr>
          <p:cNvCxnSpPr>
            <a:cxnSpLocks/>
          </p:cNvCxnSpPr>
          <p:nvPr/>
        </p:nvCxnSpPr>
        <p:spPr>
          <a:xfrm>
            <a:off x="4137102" y="3097333"/>
            <a:ext cx="3914078" cy="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" name="Google Shape;228;p34">
            <a:extLst>
              <a:ext uri="{FF2B5EF4-FFF2-40B4-BE49-F238E27FC236}">
                <a16:creationId xmlns:a16="http://schemas.microsoft.com/office/drawing/2014/main" id="{B3FA85E8-9E45-7D83-13CB-77035FB6739C}"/>
              </a:ext>
            </a:extLst>
          </p:cNvPr>
          <p:cNvCxnSpPr>
            <a:cxnSpLocks/>
          </p:cNvCxnSpPr>
          <p:nvPr/>
        </p:nvCxnSpPr>
        <p:spPr>
          <a:xfrm flipV="1">
            <a:off x="1713570" y="645434"/>
            <a:ext cx="0" cy="364136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Google Shape;225;p34">
            <a:extLst>
              <a:ext uri="{FF2B5EF4-FFF2-40B4-BE49-F238E27FC236}">
                <a16:creationId xmlns:a16="http://schemas.microsoft.com/office/drawing/2014/main" id="{0A03E34F-84B4-38FC-7CCC-CEBB7F1D744F}"/>
              </a:ext>
            </a:extLst>
          </p:cNvPr>
          <p:cNvSpPr txBox="1"/>
          <p:nvPr/>
        </p:nvSpPr>
        <p:spPr>
          <a:xfrm>
            <a:off x="-88728" y="25899"/>
            <a:ext cx="923272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</a:rPr>
              <a:t>1D Simulation using Yoshida Method with </a:t>
            </a:r>
            <a:r>
              <a:rPr lang="en" sz="2500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</a:rPr>
              <a:t>𝓞(dt</a:t>
            </a:r>
            <a:r>
              <a:rPr lang="en" sz="2500" baseline="30000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</a:rPr>
              <a:t>5</a:t>
            </a:r>
            <a:r>
              <a:rPr lang="en" sz="2500" dirty="0">
                <a:solidFill>
                  <a:schemeClr val="dk1"/>
                </a:solidFill>
                <a:latin typeface="+mj-lt"/>
                <a:cs typeface="Times New Roman" panose="02020603050405020304" pitchFamily="18" charset="0"/>
              </a:rPr>
              <a:t>) error</a:t>
            </a:r>
            <a:endParaRPr sz="25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7" name="Picture 16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7EEADB3C-69F2-3962-A6D8-3029B1A5B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265" y="4387168"/>
            <a:ext cx="837661" cy="44315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80F0216-B4CF-4326-F080-E37E8848382E}"/>
              </a:ext>
            </a:extLst>
          </p:cNvPr>
          <p:cNvSpPr/>
          <p:nvPr/>
        </p:nvSpPr>
        <p:spPr>
          <a:xfrm>
            <a:off x="4305302" y="3419475"/>
            <a:ext cx="3629021" cy="6858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8397F8-72EE-7918-6DEA-09A0011B2713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7070724" y="4155016"/>
            <a:ext cx="762541" cy="45372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9497DE-7EBA-6723-9A4F-87383D972D48}"/>
              </a:ext>
            </a:extLst>
          </p:cNvPr>
          <p:cNvSpPr txBox="1"/>
          <p:nvPr/>
        </p:nvSpPr>
        <p:spPr>
          <a:xfrm>
            <a:off x="4010025" y="4726718"/>
            <a:ext cx="5133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b="1" i="1" dirty="0"/>
              <a:t>Complex Absorbing Potential</a:t>
            </a:r>
            <a:r>
              <a:rPr lang="en-BE" i="1" dirty="0"/>
              <a:t> to absorb ψ at edge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997BF6-992C-8ED7-9228-0C4143B292B2}"/>
              </a:ext>
            </a:extLst>
          </p:cNvPr>
          <p:cNvSpPr txBox="1"/>
          <p:nvPr/>
        </p:nvSpPr>
        <p:spPr>
          <a:xfrm>
            <a:off x="981203" y="4418941"/>
            <a:ext cx="1464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000" b="1" dirty="0">
                <a:solidFill>
                  <a:srgbClr val="FF0000"/>
                </a:solidFill>
              </a:rPr>
              <a:t>Detector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9DB4F-E5A3-5A1E-E3B1-7E4C39C5822D}"/>
              </a:ext>
            </a:extLst>
          </p:cNvPr>
          <p:cNvSpPr txBox="1"/>
          <p:nvPr/>
        </p:nvSpPr>
        <p:spPr>
          <a:xfrm>
            <a:off x="7052592" y="2856286"/>
            <a:ext cx="1464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000" b="1" dirty="0">
                <a:solidFill>
                  <a:srgbClr val="03FF02"/>
                </a:solidFill>
              </a:rPr>
              <a:t>Detector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2771F2-7D7A-F157-6A85-CD6933FA1FF4}"/>
              </a:ext>
            </a:extLst>
          </p:cNvPr>
          <p:cNvSpPr txBox="1"/>
          <p:nvPr/>
        </p:nvSpPr>
        <p:spPr>
          <a:xfrm>
            <a:off x="-216571" y="4776659"/>
            <a:ext cx="2593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b="1" i="1" dirty="0"/>
              <a:t>Python + Numpy + Scipy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3B6EBF7B-5CE5-32DC-9B10-C088EC81BC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806" y="441989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524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4F98F4C-A14F-7E79-7537-EAE0F02C6BC8}"/>
              </a:ext>
            </a:extLst>
          </p:cNvPr>
          <p:cNvGrpSpPr/>
          <p:nvPr/>
        </p:nvGrpSpPr>
        <p:grpSpPr>
          <a:xfrm>
            <a:off x="4655918" y="185933"/>
            <a:ext cx="4356100" cy="4393108"/>
            <a:chOff x="116600" y="185933"/>
            <a:chExt cx="4356100" cy="43931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DC6561-63C4-6FBD-B4FE-E0E9002C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600" y="1086541"/>
              <a:ext cx="4356100" cy="3492500"/>
            </a:xfrm>
            <a:prstGeom prst="rect">
              <a:avLst/>
            </a:prstGeom>
          </p:spPr>
        </p:pic>
        <p:cxnSp>
          <p:nvCxnSpPr>
            <p:cNvPr id="3" name="Google Shape;228;p34">
              <a:extLst>
                <a:ext uri="{FF2B5EF4-FFF2-40B4-BE49-F238E27FC236}">
                  <a16:creationId xmlns:a16="http://schemas.microsoft.com/office/drawing/2014/main" id="{49D671CE-9C69-0E59-8AFB-301A28187116}"/>
                </a:ext>
              </a:extLst>
            </p:cNvPr>
            <p:cNvCxnSpPr>
              <a:cxnSpLocks/>
            </p:cNvCxnSpPr>
            <p:nvPr/>
          </p:nvCxnSpPr>
          <p:spPr>
            <a:xfrm>
              <a:off x="597805" y="3532229"/>
              <a:ext cx="3048379" cy="0"/>
            </a:xfrm>
            <a:prstGeom prst="straightConnector1">
              <a:avLst/>
            </a:prstGeom>
            <a:noFill/>
            <a:ln w="28575" cap="flat" cmpd="sng">
              <a:solidFill>
                <a:srgbClr val="00FF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225;p34">
              <a:extLst>
                <a:ext uri="{FF2B5EF4-FFF2-40B4-BE49-F238E27FC236}">
                  <a16:creationId xmlns:a16="http://schemas.microsoft.com/office/drawing/2014/main" id="{C2A7BF52-178B-560F-EF0B-89D610DA02FB}"/>
                </a:ext>
              </a:extLst>
            </p:cNvPr>
            <p:cNvSpPr txBox="1"/>
            <p:nvPr/>
          </p:nvSpPr>
          <p:spPr>
            <a:xfrm>
              <a:off x="340266" y="185933"/>
              <a:ext cx="3608059" cy="569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 dirty="0">
                  <a:solidFill>
                    <a:schemeClr val="dk1"/>
                  </a:solidFill>
                </a:rPr>
                <a:t>Delta Barrier</a:t>
              </a:r>
              <a:endParaRPr sz="25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66F0CC-6EBF-97FA-FAD2-A9E998FA6A0B}"/>
              </a:ext>
            </a:extLst>
          </p:cNvPr>
          <p:cNvGrpSpPr/>
          <p:nvPr/>
        </p:nvGrpSpPr>
        <p:grpSpPr>
          <a:xfrm>
            <a:off x="141758" y="210039"/>
            <a:ext cx="4356100" cy="4358083"/>
            <a:chOff x="4572000" y="182939"/>
            <a:chExt cx="4356100" cy="43580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5640C9-6CB8-BB6A-4749-45C76F0B3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048522"/>
              <a:ext cx="4356100" cy="3492500"/>
            </a:xfrm>
            <a:prstGeom prst="rect">
              <a:avLst/>
            </a:prstGeom>
          </p:spPr>
        </p:pic>
        <p:cxnSp>
          <p:nvCxnSpPr>
            <p:cNvPr id="9" name="Google Shape;228;p34">
              <a:extLst>
                <a:ext uri="{FF2B5EF4-FFF2-40B4-BE49-F238E27FC236}">
                  <a16:creationId xmlns:a16="http://schemas.microsoft.com/office/drawing/2014/main" id="{34709ED8-3035-9570-9C04-A23FAB268EAA}"/>
                </a:ext>
              </a:extLst>
            </p:cNvPr>
            <p:cNvCxnSpPr>
              <a:cxnSpLocks/>
            </p:cNvCxnSpPr>
            <p:nvPr/>
          </p:nvCxnSpPr>
          <p:spPr>
            <a:xfrm>
              <a:off x="5061478" y="3489482"/>
              <a:ext cx="3048379" cy="0"/>
            </a:xfrm>
            <a:prstGeom prst="straightConnector1">
              <a:avLst/>
            </a:prstGeom>
            <a:noFill/>
            <a:ln w="28575" cap="flat" cmpd="sng">
              <a:solidFill>
                <a:srgbClr val="00FF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225;p34">
              <a:extLst>
                <a:ext uri="{FF2B5EF4-FFF2-40B4-BE49-F238E27FC236}">
                  <a16:creationId xmlns:a16="http://schemas.microsoft.com/office/drawing/2014/main" id="{9AA2E59F-98E1-FE30-F109-A7FE0B102752}"/>
                </a:ext>
              </a:extLst>
            </p:cNvPr>
            <p:cNvSpPr txBox="1"/>
            <p:nvPr/>
          </p:nvSpPr>
          <p:spPr>
            <a:xfrm>
              <a:off x="4946020" y="182939"/>
              <a:ext cx="3608059" cy="569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 dirty="0">
                  <a:solidFill>
                    <a:schemeClr val="dk1"/>
                  </a:solidFill>
                </a:rPr>
                <a:t>Gaussian Barrier</a:t>
              </a:r>
              <a:endParaRPr sz="25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C98E7F-6F8D-D203-CA59-101E4167A57C}"/>
              </a:ext>
            </a:extLst>
          </p:cNvPr>
          <p:cNvSpPr txBox="1"/>
          <p:nvPr/>
        </p:nvSpPr>
        <p:spPr>
          <a:xfrm>
            <a:off x="413900" y="4794669"/>
            <a:ext cx="831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 i="1" dirty="0">
                <a:latin typeface="Operator Mono Medium" panose="02000009000000000000" pitchFamily="49" charset="0"/>
              </a:rPr>
              <a:t>Python + Numpy + Scipy      Nx=2048   dt=0.001    zϵ[-40,40]     50k steps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3FB40B0-C5DD-39A3-7CA3-CB27BC549E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31917" cy="33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DD7F1C-4E32-9CDC-2664-EF56017B2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3"/>
          <a:stretch/>
        </p:blipFill>
        <p:spPr>
          <a:xfrm>
            <a:off x="4223657" y="2038960"/>
            <a:ext cx="4739554" cy="2724151"/>
          </a:xfrm>
          <a:prstGeom prst="rect">
            <a:avLst/>
          </a:prstGeom>
        </p:spPr>
      </p:pic>
      <p:cxnSp>
        <p:nvCxnSpPr>
          <p:cNvPr id="8" name="Google Shape;228;p34">
            <a:extLst>
              <a:ext uri="{FF2B5EF4-FFF2-40B4-BE49-F238E27FC236}">
                <a16:creationId xmlns:a16="http://schemas.microsoft.com/office/drawing/2014/main" id="{726F63FA-CD4A-C01A-9E2E-B0DEF89BD983}"/>
              </a:ext>
            </a:extLst>
          </p:cNvPr>
          <p:cNvCxnSpPr>
            <a:cxnSpLocks/>
          </p:cNvCxnSpPr>
          <p:nvPr/>
        </p:nvCxnSpPr>
        <p:spPr>
          <a:xfrm>
            <a:off x="445936" y="2308143"/>
            <a:ext cx="3048379" cy="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EF8E35-EB0A-F8CD-CE92-A2FB040DBFD7}"/>
              </a:ext>
            </a:extLst>
          </p:cNvPr>
          <p:cNvSpPr txBox="1"/>
          <p:nvPr/>
        </p:nvSpPr>
        <p:spPr>
          <a:xfrm>
            <a:off x="8124145" y="4763111"/>
            <a:ext cx="839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Time 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D7445-FB10-6EB2-34D5-5EE69B309940}"/>
              </a:ext>
            </a:extLst>
          </p:cNvPr>
          <p:cNvSpPr txBox="1"/>
          <p:nvPr/>
        </p:nvSpPr>
        <p:spPr>
          <a:xfrm>
            <a:off x="2425823" y="4509328"/>
            <a:ext cx="2310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Probability / Unit Time (s</a:t>
            </a:r>
            <a:r>
              <a:rPr lang="en-BE" baseline="30000" dirty="0"/>
              <a:t>-1</a:t>
            </a:r>
            <a:r>
              <a:rPr lang="en-BE" dirty="0"/>
              <a:t>)</a:t>
            </a:r>
          </a:p>
        </p:txBody>
      </p:sp>
      <p:pic>
        <p:nvPicPr>
          <p:cNvPr id="12" name="Google Shape;191;p30" title="Screenshot 2025-05-15 at 11.42.35.png">
            <a:extLst>
              <a:ext uri="{FF2B5EF4-FFF2-40B4-BE49-F238E27FC236}">
                <a16:creationId xmlns:a16="http://schemas.microsoft.com/office/drawing/2014/main" id="{89E80046-0923-F5DA-D276-79639322F1B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668" y="758053"/>
            <a:ext cx="3239426" cy="7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92;p30">
            <a:extLst>
              <a:ext uri="{FF2B5EF4-FFF2-40B4-BE49-F238E27FC236}">
                <a16:creationId xmlns:a16="http://schemas.microsoft.com/office/drawing/2014/main" id="{58247129-3CB6-AAFB-F9C3-A41DFC2CDDDB}"/>
              </a:ext>
            </a:extLst>
          </p:cNvPr>
          <p:cNvSpPr/>
          <p:nvPr/>
        </p:nvSpPr>
        <p:spPr>
          <a:xfrm>
            <a:off x="4932031" y="615853"/>
            <a:ext cx="3566700" cy="985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0A59A87-C948-B56E-FEFE-615DF22AD2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3B98E728-CF74-5998-8BB5-ABE4372F8C4B}"/>
              </a:ext>
            </a:extLst>
          </p:cNvPr>
          <p:cNvCxnSpPr>
            <a:cxnSpLocks/>
          </p:cNvCxnSpPr>
          <p:nvPr/>
        </p:nvCxnSpPr>
        <p:spPr>
          <a:xfrm>
            <a:off x="842963" y="2308143"/>
            <a:ext cx="4350543" cy="172093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74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50" y="152400"/>
            <a:ext cx="760131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C02149-ED6C-78BB-0829-F06313109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800" y="152400"/>
            <a:ext cx="741440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2CA50-F66B-3530-0D9C-4B10A3691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7D32A4-1326-4587-3831-84D0962C5071}"/>
              </a:ext>
            </a:extLst>
          </p:cNvPr>
          <p:cNvCxnSpPr/>
          <p:nvPr/>
        </p:nvCxnSpPr>
        <p:spPr>
          <a:xfrm>
            <a:off x="415836" y="4300146"/>
            <a:ext cx="4002505" cy="0"/>
          </a:xfrm>
          <a:prstGeom prst="straightConnector1">
            <a:avLst/>
          </a:prstGeom>
          <a:ln w="3810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D888BB-485C-C4CB-571C-C6BB4475149E}"/>
              </a:ext>
            </a:extLst>
          </p:cNvPr>
          <p:cNvCxnSpPr>
            <a:cxnSpLocks/>
          </p:cNvCxnSpPr>
          <p:nvPr/>
        </p:nvCxnSpPr>
        <p:spPr>
          <a:xfrm flipV="1">
            <a:off x="415836" y="1212040"/>
            <a:ext cx="0" cy="3096127"/>
          </a:xfrm>
          <a:prstGeom prst="straightConnector1">
            <a:avLst/>
          </a:prstGeom>
          <a:ln w="3810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411833-07C9-8722-4812-D6C05AE6B47A}"/>
              </a:ext>
            </a:extLst>
          </p:cNvPr>
          <p:cNvSpPr txBox="1"/>
          <p:nvPr/>
        </p:nvSpPr>
        <p:spPr>
          <a:xfrm>
            <a:off x="3079237" y="4371385"/>
            <a:ext cx="168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Barrier Strength</a:t>
            </a:r>
          </a:p>
        </p:txBody>
      </p:sp>
      <p:pic>
        <p:nvPicPr>
          <p:cNvPr id="10" name="Google Shape;239;p36">
            <a:extLst>
              <a:ext uri="{FF2B5EF4-FFF2-40B4-BE49-F238E27FC236}">
                <a16:creationId xmlns:a16="http://schemas.microsoft.com/office/drawing/2014/main" id="{D409BA9A-0CA3-7FE7-BA34-C8746EEB66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30972"/>
            <a:ext cx="4385001" cy="279132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25;p34">
            <a:extLst>
              <a:ext uri="{FF2B5EF4-FFF2-40B4-BE49-F238E27FC236}">
                <a16:creationId xmlns:a16="http://schemas.microsoft.com/office/drawing/2014/main" id="{55AA7DDC-A542-70E3-F514-F9FB161018AA}"/>
              </a:ext>
            </a:extLst>
          </p:cNvPr>
          <p:cNvSpPr txBox="1"/>
          <p:nvPr/>
        </p:nvSpPr>
        <p:spPr>
          <a:xfrm>
            <a:off x="-153659" y="32504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dirty="0">
                <a:solidFill>
                  <a:schemeClr val="dk1"/>
                </a:solidFill>
              </a:rPr>
              <a:t>Analysis of</a:t>
            </a:r>
            <a:r>
              <a:rPr lang="en" sz="3020" b="1" dirty="0">
                <a:solidFill>
                  <a:schemeClr val="dk1"/>
                </a:solidFill>
              </a:rPr>
              <a:t> Arrival Time Peaks</a:t>
            </a:r>
            <a:endParaRPr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062F11-F0A2-53E2-CF5F-49A090C570BA}"/>
              </a:ext>
            </a:extLst>
          </p:cNvPr>
          <p:cNvSpPr/>
          <p:nvPr/>
        </p:nvSpPr>
        <p:spPr>
          <a:xfrm>
            <a:off x="5733484" y="1410743"/>
            <a:ext cx="84511" cy="95075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179D30-8980-07F5-5D62-FBF9FFDD5A3A}"/>
              </a:ext>
            </a:extLst>
          </p:cNvPr>
          <p:cNvSpPr/>
          <p:nvPr/>
        </p:nvSpPr>
        <p:spPr>
          <a:xfrm>
            <a:off x="6398302" y="3383108"/>
            <a:ext cx="84511" cy="95075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F96F7E8-7617-5D07-59BC-E023BD9C85EA}"/>
              </a:ext>
            </a:extLst>
          </p:cNvPr>
          <p:cNvSpPr/>
          <p:nvPr/>
        </p:nvSpPr>
        <p:spPr>
          <a:xfrm>
            <a:off x="5733484" y="1737062"/>
            <a:ext cx="84511" cy="950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2FDD59-9963-86ED-6BEB-FED9664CF768}"/>
              </a:ext>
            </a:extLst>
          </p:cNvPr>
          <p:cNvSpPr/>
          <p:nvPr/>
        </p:nvSpPr>
        <p:spPr>
          <a:xfrm>
            <a:off x="6398301" y="3188641"/>
            <a:ext cx="84511" cy="950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555FB2-C345-1A58-636C-AB5A947E7798}"/>
              </a:ext>
            </a:extLst>
          </p:cNvPr>
          <p:cNvSpPr/>
          <p:nvPr/>
        </p:nvSpPr>
        <p:spPr>
          <a:xfrm>
            <a:off x="7057138" y="3385281"/>
            <a:ext cx="84511" cy="950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7C9158-728D-8771-BD66-1228198A3C48}"/>
              </a:ext>
            </a:extLst>
          </p:cNvPr>
          <p:cNvSpPr/>
          <p:nvPr/>
        </p:nvSpPr>
        <p:spPr>
          <a:xfrm>
            <a:off x="5733483" y="2571750"/>
            <a:ext cx="84511" cy="95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6F5E9F-C9CA-253F-4FB8-7C50160F8CF5}"/>
              </a:ext>
            </a:extLst>
          </p:cNvPr>
          <p:cNvSpPr/>
          <p:nvPr/>
        </p:nvSpPr>
        <p:spPr>
          <a:xfrm>
            <a:off x="6398300" y="3058265"/>
            <a:ext cx="84511" cy="95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283724-E061-D4FE-660F-6B48004E8E66}"/>
              </a:ext>
            </a:extLst>
          </p:cNvPr>
          <p:cNvSpPr/>
          <p:nvPr/>
        </p:nvSpPr>
        <p:spPr>
          <a:xfrm>
            <a:off x="7057137" y="3236178"/>
            <a:ext cx="84511" cy="95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665938-647B-DEAD-B57E-20A379A6D531}"/>
              </a:ext>
            </a:extLst>
          </p:cNvPr>
          <p:cNvSpPr/>
          <p:nvPr/>
        </p:nvSpPr>
        <p:spPr>
          <a:xfrm>
            <a:off x="5733483" y="3153340"/>
            <a:ext cx="84511" cy="9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95994C-1B52-D294-02AE-8B77FC1502F9}"/>
              </a:ext>
            </a:extLst>
          </p:cNvPr>
          <p:cNvSpPr/>
          <p:nvPr/>
        </p:nvSpPr>
        <p:spPr>
          <a:xfrm>
            <a:off x="7715973" y="3328091"/>
            <a:ext cx="84511" cy="9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73CE99-DE0E-6891-453E-3307276BA6DE}"/>
              </a:ext>
            </a:extLst>
          </p:cNvPr>
          <p:cNvSpPr/>
          <p:nvPr/>
        </p:nvSpPr>
        <p:spPr>
          <a:xfrm>
            <a:off x="7715972" y="3383107"/>
            <a:ext cx="84511" cy="950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1C8FD1-A772-BFCD-6A01-59F4DB874AAC}"/>
              </a:ext>
            </a:extLst>
          </p:cNvPr>
          <p:cNvSpPr/>
          <p:nvPr/>
        </p:nvSpPr>
        <p:spPr>
          <a:xfrm>
            <a:off x="8374806" y="3375628"/>
            <a:ext cx="84511" cy="9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5E5556-9642-5D65-2203-EFE1CE30EED3}"/>
              </a:ext>
            </a:extLst>
          </p:cNvPr>
          <p:cNvSpPr txBox="1"/>
          <p:nvPr/>
        </p:nvSpPr>
        <p:spPr>
          <a:xfrm rot="16200000">
            <a:off x="-1943241" y="1975724"/>
            <a:ext cx="4260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Arrival Time Peaks in seconds (s)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2072A5-F2EB-4CCD-A2F5-7F2B702CB093}"/>
              </a:ext>
            </a:extLst>
          </p:cNvPr>
          <p:cNvSpPr/>
          <p:nvPr/>
        </p:nvSpPr>
        <p:spPr>
          <a:xfrm>
            <a:off x="6398300" y="3271479"/>
            <a:ext cx="84511" cy="9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E705D6-10AC-F2C9-1FC9-9E162C1B1AEA}"/>
              </a:ext>
            </a:extLst>
          </p:cNvPr>
          <p:cNvSpPr/>
          <p:nvPr/>
        </p:nvSpPr>
        <p:spPr>
          <a:xfrm>
            <a:off x="7063119" y="3310730"/>
            <a:ext cx="84511" cy="9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8B63552-B2A6-B5E0-4AF6-76A12F8F2D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E78102-69DD-33BE-9591-5473602D0033}"/>
              </a:ext>
            </a:extLst>
          </p:cNvPr>
          <p:cNvSpPr txBox="1"/>
          <p:nvPr/>
        </p:nvSpPr>
        <p:spPr>
          <a:xfrm>
            <a:off x="568960" y="4355440"/>
            <a:ext cx="58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/>
              <a:t>0.5𝛄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D5D96D-DDAC-CCE4-A47A-3D8DA138BD97}"/>
              </a:ext>
            </a:extLst>
          </p:cNvPr>
          <p:cNvSpPr txBox="1"/>
          <p:nvPr/>
        </p:nvSpPr>
        <p:spPr>
          <a:xfrm>
            <a:off x="1241591" y="4355440"/>
            <a:ext cx="58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/>
              <a:t>2𝛄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8446B2-CB0F-000D-1976-1A9255138511}"/>
              </a:ext>
            </a:extLst>
          </p:cNvPr>
          <p:cNvSpPr txBox="1"/>
          <p:nvPr/>
        </p:nvSpPr>
        <p:spPr>
          <a:xfrm>
            <a:off x="1869160" y="4371384"/>
            <a:ext cx="58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/>
              <a:t>5𝛄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9749F4-1122-6FDF-7054-7B83DB0CCA0C}"/>
              </a:ext>
            </a:extLst>
          </p:cNvPr>
          <p:cNvSpPr txBox="1"/>
          <p:nvPr/>
        </p:nvSpPr>
        <p:spPr>
          <a:xfrm>
            <a:off x="2496729" y="4365750"/>
            <a:ext cx="58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/>
              <a:t>10𝛄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23457E-6 C -0.19843 0.1108 -0.3967 0.2216 -0.48593 0.29753 C -0.57517 0.37346 -0.53628 0.42438 -0.53593 0.4561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40" y="228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69136E-6 L -0.60608 -0.095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12" y="-47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6233 0.09907 -0.32448 0.19814 -0.40243 0.26265 C -0.48056 0.32685 -0.45955 0.3608 -0.46806 0.38642 " pathEditMode="relative" ptsTypes="AAA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7482 0.03488 -0.34965 0.06945 -0.43906 0.06111 C -0.5283 0.05278 -0.51979 -0.03518 -0.53576 -0.04969 " pathEditMode="relative" ptsTypes="AAA"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4236 -0.00309 -0.48472 -0.00618 -0.58559 -0.04074 C -0.68646 -0.07562 -0.60938 -0.19476 -0.60504 -0.20803 " pathEditMode="relative" ptsTypes="AAA">
                                      <p:cBhvr>
                                        <p:cTn id="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7188 -0.02963 -0.54393 -0.05895 -0.65677 -0.11173 C -0.76945 -0.16451 -0.67761 -0.2963 -0.67622 -0.31667 " pathEditMode="relative" ptsTypes="AAA">
                                      <p:cBhvr>
                                        <p:cTn id="2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3733 0.19413 C -0.40295 0.23148 -0.39913 0.19753 -0.3941 0.22438 " pathEditMode="relative" ptsTypes="A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906 0.01081 C -0.51736 0.00803 -0.47239 -0.02469 -0.46962 -0.01512 " pathEditMode="relative" ptsTypes="AAA">
                                      <p:cBhvr>
                                        <p:cTn id="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3559 -0.01049 -0.471 -0.02099 -0.56111 -0.05 C -0.65121 -0.0787 -0.54895 -0.12778 -0.5408 -0.17346 " pathEditMode="relative" ptsTypes="AAA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2274 -0.01234 -0.24531 -0.02469 -0.2993 -0.00586 C -0.3533 0.01328 -0.32795 0.09445 -0.32396 0.1142 " pathEditMode="relative" ptsTypes="AAA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4826 -0.04783 -0.29635 -0.09567 -0.3625 -0.10401 C -0.42864 -0.11234 -0.40989 -0.07006 -0.39739 -0.0503 " pathEditMode="relative" ptsTypes="AAA">
                                      <p:cBhvr>
                                        <p:cTn id="4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185 C -0.17031 -0.09661 -0.34462 -0.19506 -0.42344 -0.22377 C -0.50243 -0.25247 -0.47257 -0.19506 -0.4691 -0.17006 " pathEditMode="relative" rAng="0" ptsTypes="AAA">
                                      <p:cBhvr>
                                        <p:cTn id="4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7" y="-1169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155 L -0.51684 -0.31481 C -0.60799 -0.36234 -0.54358 -0.29938 -0.54184 -0.28457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4" y="-1669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07 0.00093 C -0.20174 -0.19784 -0.40955 -0.3966 -0.51337 -0.46358 C -0.61702 -0.53055 -0.60261 -0.44629 -0.61615 -0.40123 " pathEditMode="relative" rAng="0" ptsTypes="AAA">
                                      <p:cBhvr>
                                        <p:cTn id="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11" y="-2447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6" grpId="0"/>
      <p:bldP spid="37" grpId="0"/>
      <p:bldP spid="38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6D8549B9-30BE-5C91-07A4-E8F08EDE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026" y="882417"/>
            <a:ext cx="4135773" cy="3512888"/>
          </a:xfrm>
          <a:prstGeom prst="rect">
            <a:avLst/>
          </a:prstGeom>
        </p:spPr>
      </p:pic>
      <p:sp>
        <p:nvSpPr>
          <p:cNvPr id="5" name="Google Shape;225;p34">
            <a:extLst>
              <a:ext uri="{FF2B5EF4-FFF2-40B4-BE49-F238E27FC236}">
                <a16:creationId xmlns:a16="http://schemas.microsoft.com/office/drawing/2014/main" id="{4011568B-5A2E-9440-6014-F8DD23881DDC}"/>
              </a:ext>
            </a:extLst>
          </p:cNvPr>
          <p:cNvSpPr txBox="1"/>
          <p:nvPr/>
        </p:nvSpPr>
        <p:spPr>
          <a:xfrm>
            <a:off x="526279" y="178839"/>
            <a:ext cx="360805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</a:rPr>
              <a:t>Gaussian Barrier</a:t>
            </a:r>
            <a:endParaRPr sz="2500" dirty="0"/>
          </a:p>
        </p:txBody>
      </p:sp>
      <p:sp>
        <p:nvSpPr>
          <p:cNvPr id="6" name="Google Shape;225;p34">
            <a:extLst>
              <a:ext uri="{FF2B5EF4-FFF2-40B4-BE49-F238E27FC236}">
                <a16:creationId xmlns:a16="http://schemas.microsoft.com/office/drawing/2014/main" id="{3876776D-2EE3-239F-A10B-C78A19447A0E}"/>
              </a:ext>
            </a:extLst>
          </p:cNvPr>
          <p:cNvSpPr txBox="1"/>
          <p:nvPr/>
        </p:nvSpPr>
        <p:spPr>
          <a:xfrm>
            <a:off x="5227882" y="185933"/>
            <a:ext cx="360805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</a:rPr>
              <a:t>Delta Barrier</a:t>
            </a:r>
            <a:endParaRPr sz="2500" dirty="0"/>
          </a:p>
        </p:txBody>
      </p:sp>
      <p:pic>
        <p:nvPicPr>
          <p:cNvPr id="2" name="Picture 1" descr="A chart of different barriers&#10;&#10;Description automatically generated with medium confidence">
            <a:extLst>
              <a:ext uri="{FF2B5EF4-FFF2-40B4-BE49-F238E27FC236}">
                <a16:creationId xmlns:a16="http://schemas.microsoft.com/office/drawing/2014/main" id="{C6BBA0BE-9A88-984E-35E8-887B23BB8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3" y="882417"/>
            <a:ext cx="4777315" cy="351288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3AEF73-34D5-FCB5-B725-E88664B79E57}"/>
              </a:ext>
            </a:extLst>
          </p:cNvPr>
          <p:cNvSpPr/>
          <p:nvPr/>
        </p:nvSpPr>
        <p:spPr>
          <a:xfrm>
            <a:off x="2063650" y="185933"/>
            <a:ext cx="772916" cy="4610184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F83767-530A-B0E7-7C0F-4F1CFF532B58}"/>
              </a:ext>
            </a:extLst>
          </p:cNvPr>
          <p:cNvSpPr/>
          <p:nvPr/>
        </p:nvSpPr>
        <p:spPr>
          <a:xfrm>
            <a:off x="2931459" y="340659"/>
            <a:ext cx="708541" cy="1272989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E9EA8BA-4A5D-0779-43BE-3AC9F265CAE2}"/>
              </a:ext>
            </a:extLst>
          </p:cNvPr>
          <p:cNvSpPr/>
          <p:nvPr/>
        </p:nvSpPr>
        <p:spPr>
          <a:xfrm>
            <a:off x="4709933" y="632061"/>
            <a:ext cx="2766632" cy="3984764"/>
          </a:xfrm>
          <a:prstGeom prst="roundRect">
            <a:avLst>
              <a:gd name="adj" fmla="val 9710"/>
            </a:avLst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DD15DC-2534-393D-DB55-8C9960120CA8}"/>
              </a:ext>
            </a:extLst>
          </p:cNvPr>
          <p:cNvSpPr/>
          <p:nvPr/>
        </p:nvSpPr>
        <p:spPr>
          <a:xfrm>
            <a:off x="3891979" y="481605"/>
            <a:ext cx="565975" cy="4314512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CFEDA-79F1-5883-46A6-B0B5C1F5FF42}"/>
              </a:ext>
            </a:extLst>
          </p:cNvPr>
          <p:cNvSpPr txBox="1"/>
          <p:nvPr/>
        </p:nvSpPr>
        <p:spPr>
          <a:xfrm>
            <a:off x="2909980" y="31410"/>
            <a:ext cx="2032567" cy="340519"/>
          </a:xfrm>
          <a:prstGeom prst="roundRect">
            <a:avLst>
              <a:gd name="adj" fmla="val 27198"/>
            </a:avLst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BE" b="1" dirty="0">
                <a:solidFill>
                  <a:srgbClr val="7030A0"/>
                </a:solidFill>
              </a:rPr>
              <a:t>Band 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4B9B3-98FD-243E-67D3-500A41DA4DC6}"/>
              </a:ext>
            </a:extLst>
          </p:cNvPr>
          <p:cNvSpPr txBox="1"/>
          <p:nvPr/>
        </p:nvSpPr>
        <p:spPr>
          <a:xfrm>
            <a:off x="3141526" y="4788844"/>
            <a:ext cx="2497273" cy="340519"/>
          </a:xfrm>
          <a:prstGeom prst="round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Tunneling Resonances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F77FF4-A32E-07AB-2D67-6C5D4A6E0C74}"/>
              </a:ext>
            </a:extLst>
          </p:cNvPr>
          <p:cNvSpPr txBox="1"/>
          <p:nvPr/>
        </p:nvSpPr>
        <p:spPr>
          <a:xfrm>
            <a:off x="573740" y="4792842"/>
            <a:ext cx="2379527" cy="340519"/>
          </a:xfrm>
          <a:prstGeom prst="round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Non-Linear Arrival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53E0A-BBB7-0A4D-502B-3890FDD635AE}"/>
              </a:ext>
            </a:extLst>
          </p:cNvPr>
          <p:cNvSpPr txBox="1"/>
          <p:nvPr/>
        </p:nvSpPr>
        <p:spPr>
          <a:xfrm>
            <a:off x="5943759" y="4607927"/>
            <a:ext cx="3079934" cy="340519"/>
          </a:xfrm>
          <a:prstGeom prst="round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Stabilization For Strong Barriers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4D24A9F-71C2-A52A-258D-C85791F5CE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-0.01296 L 0.23576 -0.028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7" y="-7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5;p34">
            <a:extLst>
              <a:ext uri="{FF2B5EF4-FFF2-40B4-BE49-F238E27FC236}">
                <a16:creationId xmlns:a16="http://schemas.microsoft.com/office/drawing/2014/main" id="{E0A1E677-FC31-E230-CD5D-E96A6C642013}"/>
              </a:ext>
            </a:extLst>
          </p:cNvPr>
          <p:cNvSpPr txBox="1"/>
          <p:nvPr/>
        </p:nvSpPr>
        <p:spPr>
          <a:xfrm>
            <a:off x="0" y="0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dirty="0">
                <a:solidFill>
                  <a:schemeClr val="dk1"/>
                </a:solidFill>
              </a:rPr>
              <a:t>Arrival Time Peak </a:t>
            </a:r>
            <a:r>
              <a:rPr lang="en" sz="3020" b="1" dirty="0">
                <a:solidFill>
                  <a:schemeClr val="dk1"/>
                </a:solidFill>
              </a:rPr>
              <a:t>Intensity</a:t>
            </a:r>
            <a:r>
              <a:rPr lang="en" sz="3020" dirty="0">
                <a:solidFill>
                  <a:schemeClr val="dk1"/>
                </a:solidFill>
              </a:rPr>
              <a:t> vs Barrier Strength</a:t>
            </a:r>
            <a:endParaRPr dirty="0"/>
          </a:p>
        </p:txBody>
      </p:sp>
      <p:pic>
        <p:nvPicPr>
          <p:cNvPr id="6" name="Picture 5" descr="A graph of a number of peaks&#10;&#10;Description automatically generated">
            <a:extLst>
              <a:ext uri="{FF2B5EF4-FFF2-40B4-BE49-F238E27FC236}">
                <a16:creationId xmlns:a16="http://schemas.microsoft.com/office/drawing/2014/main" id="{D67AA8C0-402A-6E58-CBE6-16F4BE9F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3" y="1286941"/>
            <a:ext cx="4149625" cy="2878892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45F018F-D17B-E8E1-AD8E-C6749D23C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41" y="1286941"/>
            <a:ext cx="4640386" cy="2924674"/>
          </a:xfrm>
          <a:prstGeom prst="rect">
            <a:avLst/>
          </a:prstGeom>
        </p:spPr>
      </p:pic>
      <p:sp>
        <p:nvSpPr>
          <p:cNvPr id="9" name="Google Shape;225;p34">
            <a:extLst>
              <a:ext uri="{FF2B5EF4-FFF2-40B4-BE49-F238E27FC236}">
                <a16:creationId xmlns:a16="http://schemas.microsoft.com/office/drawing/2014/main" id="{B55796A0-AC3D-6EE3-E73B-5A0849269247}"/>
              </a:ext>
            </a:extLst>
          </p:cNvPr>
          <p:cNvSpPr txBox="1"/>
          <p:nvPr/>
        </p:nvSpPr>
        <p:spPr>
          <a:xfrm>
            <a:off x="493620" y="4295647"/>
            <a:ext cx="360805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</a:rPr>
              <a:t>Gaussian Barrier</a:t>
            </a:r>
            <a:endParaRPr sz="2500" dirty="0"/>
          </a:p>
        </p:txBody>
      </p:sp>
      <p:sp>
        <p:nvSpPr>
          <p:cNvPr id="10" name="Google Shape;225;p34">
            <a:extLst>
              <a:ext uri="{FF2B5EF4-FFF2-40B4-BE49-F238E27FC236}">
                <a16:creationId xmlns:a16="http://schemas.microsoft.com/office/drawing/2014/main" id="{D9290FE7-C670-A27B-7798-B1E73DF6EBE0}"/>
              </a:ext>
            </a:extLst>
          </p:cNvPr>
          <p:cNvSpPr txBox="1"/>
          <p:nvPr/>
        </p:nvSpPr>
        <p:spPr>
          <a:xfrm>
            <a:off x="5042321" y="4314622"/>
            <a:ext cx="360805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</a:rPr>
              <a:t>Delta Barrier</a:t>
            </a:r>
            <a:endParaRPr sz="25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46323E-2833-8567-A1A6-0D71F5A2A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893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Famous Double Slit Experiment</a:t>
            </a:r>
            <a:endParaRPr dirty="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050" y="1017725"/>
            <a:ext cx="4445900" cy="31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967650" y="4285533"/>
            <a:ext cx="720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“If you can explain the double-slit experiment without getting dizzy, you don’t understand it.” - Jim Al-Khalili</a:t>
            </a:r>
            <a:endParaRPr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8070E-7D2F-7C4F-1039-1F872557A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5;p34">
            <a:extLst>
              <a:ext uri="{FF2B5EF4-FFF2-40B4-BE49-F238E27FC236}">
                <a16:creationId xmlns:a16="http://schemas.microsoft.com/office/drawing/2014/main" id="{E0A1E677-FC31-E230-CD5D-E96A6C642013}"/>
              </a:ext>
            </a:extLst>
          </p:cNvPr>
          <p:cNvSpPr txBox="1"/>
          <p:nvPr/>
        </p:nvSpPr>
        <p:spPr>
          <a:xfrm>
            <a:off x="0" y="0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dirty="0">
                <a:solidFill>
                  <a:schemeClr val="dk1"/>
                </a:solidFill>
              </a:rPr>
              <a:t>Arrival Time Peak </a:t>
            </a:r>
            <a:r>
              <a:rPr lang="en" sz="3020" b="1" dirty="0">
                <a:solidFill>
                  <a:schemeClr val="dk1"/>
                </a:solidFill>
              </a:rPr>
              <a:t>Time</a:t>
            </a:r>
            <a:r>
              <a:rPr lang="en" sz="3020" dirty="0">
                <a:solidFill>
                  <a:schemeClr val="dk1"/>
                </a:solidFill>
              </a:rPr>
              <a:t> vs Drop Height</a:t>
            </a:r>
            <a:endParaRPr dirty="0"/>
          </a:p>
        </p:txBody>
      </p:sp>
      <p:sp>
        <p:nvSpPr>
          <p:cNvPr id="9" name="Google Shape;225;p34">
            <a:extLst>
              <a:ext uri="{FF2B5EF4-FFF2-40B4-BE49-F238E27FC236}">
                <a16:creationId xmlns:a16="http://schemas.microsoft.com/office/drawing/2014/main" id="{B55796A0-AC3D-6EE3-E73B-5A0849269247}"/>
              </a:ext>
            </a:extLst>
          </p:cNvPr>
          <p:cNvSpPr txBox="1"/>
          <p:nvPr/>
        </p:nvSpPr>
        <p:spPr>
          <a:xfrm>
            <a:off x="585018" y="4314622"/>
            <a:ext cx="360805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</a:rPr>
              <a:t>Gaussian Barrier</a:t>
            </a:r>
            <a:endParaRPr sz="2500" dirty="0"/>
          </a:p>
        </p:txBody>
      </p:sp>
      <p:sp>
        <p:nvSpPr>
          <p:cNvPr id="10" name="Google Shape;225;p34">
            <a:extLst>
              <a:ext uri="{FF2B5EF4-FFF2-40B4-BE49-F238E27FC236}">
                <a16:creationId xmlns:a16="http://schemas.microsoft.com/office/drawing/2014/main" id="{D9290FE7-C670-A27B-7798-B1E73DF6EBE0}"/>
              </a:ext>
            </a:extLst>
          </p:cNvPr>
          <p:cNvSpPr txBox="1"/>
          <p:nvPr/>
        </p:nvSpPr>
        <p:spPr>
          <a:xfrm>
            <a:off x="5042321" y="4314622"/>
            <a:ext cx="360805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</a:rPr>
              <a:t>Delta Barrier</a:t>
            </a:r>
            <a:endParaRPr sz="2500" dirty="0"/>
          </a:p>
        </p:txBody>
      </p:sp>
      <p:pic>
        <p:nvPicPr>
          <p:cNvPr id="4" name="Picture 3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68231A18-7BD5-7A4A-0EEA-B3F888507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3" y="718682"/>
            <a:ext cx="4274331" cy="3576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E5CCD-7220-32F2-35D6-C94F1ECB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418" y="783807"/>
            <a:ext cx="4186699" cy="357588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FE3F6-CB4D-0F32-2AAA-0F002F0B70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462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5;p34">
            <a:extLst>
              <a:ext uri="{FF2B5EF4-FFF2-40B4-BE49-F238E27FC236}">
                <a16:creationId xmlns:a16="http://schemas.microsoft.com/office/drawing/2014/main" id="{E0A1E677-FC31-E230-CD5D-E96A6C642013}"/>
              </a:ext>
            </a:extLst>
          </p:cNvPr>
          <p:cNvSpPr txBox="1"/>
          <p:nvPr/>
        </p:nvSpPr>
        <p:spPr>
          <a:xfrm>
            <a:off x="0" y="0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dirty="0">
                <a:solidFill>
                  <a:schemeClr val="dk1"/>
                </a:solidFill>
              </a:rPr>
              <a:t>Arrival Time Peak </a:t>
            </a:r>
            <a:r>
              <a:rPr lang="en" sz="3020" b="1" dirty="0">
                <a:solidFill>
                  <a:schemeClr val="dk1"/>
                </a:solidFill>
              </a:rPr>
              <a:t>Intensity</a:t>
            </a:r>
            <a:r>
              <a:rPr lang="en" sz="3020" dirty="0">
                <a:solidFill>
                  <a:schemeClr val="dk1"/>
                </a:solidFill>
              </a:rPr>
              <a:t> vs Drop Height</a:t>
            </a:r>
            <a:endParaRPr dirty="0"/>
          </a:p>
        </p:txBody>
      </p:sp>
      <p:sp>
        <p:nvSpPr>
          <p:cNvPr id="9" name="Google Shape;225;p34">
            <a:extLst>
              <a:ext uri="{FF2B5EF4-FFF2-40B4-BE49-F238E27FC236}">
                <a16:creationId xmlns:a16="http://schemas.microsoft.com/office/drawing/2014/main" id="{B55796A0-AC3D-6EE3-E73B-5A0849269247}"/>
              </a:ext>
            </a:extLst>
          </p:cNvPr>
          <p:cNvSpPr txBox="1"/>
          <p:nvPr/>
        </p:nvSpPr>
        <p:spPr>
          <a:xfrm>
            <a:off x="493620" y="4295647"/>
            <a:ext cx="360805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</a:rPr>
              <a:t>Gaussian Barrier</a:t>
            </a:r>
            <a:endParaRPr sz="2500" dirty="0"/>
          </a:p>
        </p:txBody>
      </p:sp>
      <p:sp>
        <p:nvSpPr>
          <p:cNvPr id="10" name="Google Shape;225;p34">
            <a:extLst>
              <a:ext uri="{FF2B5EF4-FFF2-40B4-BE49-F238E27FC236}">
                <a16:creationId xmlns:a16="http://schemas.microsoft.com/office/drawing/2014/main" id="{D9290FE7-C670-A27B-7798-B1E73DF6EBE0}"/>
              </a:ext>
            </a:extLst>
          </p:cNvPr>
          <p:cNvSpPr txBox="1"/>
          <p:nvPr/>
        </p:nvSpPr>
        <p:spPr>
          <a:xfrm>
            <a:off x="5042321" y="4314622"/>
            <a:ext cx="360805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</a:rPr>
              <a:t>Delta Barrier</a:t>
            </a:r>
            <a:endParaRPr sz="2500" dirty="0"/>
          </a:p>
        </p:txBody>
      </p:sp>
      <p:pic>
        <p:nvPicPr>
          <p:cNvPr id="4" name="Picture 3" descr="A diagram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B4AAD0-7B59-AA31-B13E-1BB4713A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060" y="1071655"/>
            <a:ext cx="4641940" cy="3000189"/>
          </a:xfrm>
          <a:prstGeom prst="rect">
            <a:avLst/>
          </a:prstGeom>
        </p:spPr>
      </p:pic>
      <p:pic>
        <p:nvPicPr>
          <p:cNvPr id="6" name="Picture 5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1BD8850C-F1EF-4968-0E63-3A83AB2C53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96"/>
          <a:stretch/>
        </p:blipFill>
        <p:spPr>
          <a:xfrm>
            <a:off x="87086" y="1169093"/>
            <a:ext cx="4147457" cy="290275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0DC00-9697-6F07-52C1-CDAB307E45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5337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5;p34">
            <a:extLst>
              <a:ext uri="{FF2B5EF4-FFF2-40B4-BE49-F238E27FC236}">
                <a16:creationId xmlns:a16="http://schemas.microsoft.com/office/drawing/2014/main" id="{E0A1E677-FC31-E230-CD5D-E96A6C642013}"/>
              </a:ext>
            </a:extLst>
          </p:cNvPr>
          <p:cNvSpPr txBox="1"/>
          <p:nvPr/>
        </p:nvSpPr>
        <p:spPr>
          <a:xfrm>
            <a:off x="-153659" y="32504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dirty="0">
                <a:solidFill>
                  <a:schemeClr val="dk1"/>
                </a:solidFill>
              </a:rPr>
              <a:t>Fitting of</a:t>
            </a:r>
            <a:r>
              <a:rPr lang="en" sz="3020" b="1" dirty="0">
                <a:solidFill>
                  <a:schemeClr val="dk1"/>
                </a:solidFill>
              </a:rPr>
              <a:t> Arrival Time Peaks</a:t>
            </a:r>
            <a:r>
              <a:rPr lang="en" sz="3020" dirty="0">
                <a:solidFill>
                  <a:schemeClr val="dk1"/>
                </a:solidFill>
              </a:rPr>
              <a:t> Decay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BBDE5-2D08-5BE0-C710-39BA6FA2A43F}"/>
              </a:ext>
            </a:extLst>
          </p:cNvPr>
          <p:cNvGrpSpPr/>
          <p:nvPr/>
        </p:nvGrpSpPr>
        <p:grpSpPr>
          <a:xfrm>
            <a:off x="122842" y="681882"/>
            <a:ext cx="6449057" cy="4374935"/>
            <a:chOff x="999991" y="681882"/>
            <a:chExt cx="6528922" cy="4429114"/>
          </a:xfrm>
        </p:grpSpPr>
        <p:pic>
          <p:nvPicPr>
            <p:cNvPr id="4" name="Picture 3" descr="A graph of a graph with red dots&#10;&#10;Description automatically generated">
              <a:extLst>
                <a:ext uri="{FF2B5EF4-FFF2-40B4-BE49-F238E27FC236}">
                  <a16:creationId xmlns:a16="http://schemas.microsoft.com/office/drawing/2014/main" id="{474B35FD-8B91-0AA4-36A0-1F291D513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768" y="681882"/>
              <a:ext cx="6221145" cy="431126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BC4A5A-9652-CF5F-E0C5-49FCF5B86F6D}"/>
                </a:ext>
              </a:extLst>
            </p:cNvPr>
            <p:cNvSpPr txBox="1"/>
            <p:nvPr/>
          </p:nvSpPr>
          <p:spPr>
            <a:xfrm>
              <a:off x="3936381" y="4803219"/>
              <a:ext cx="160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i="1" dirty="0"/>
                <a:t>Seconds (s)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7E991-EC82-3507-162A-512427D0E958}"/>
                </a:ext>
              </a:extLst>
            </p:cNvPr>
            <p:cNvSpPr txBox="1"/>
            <p:nvPr/>
          </p:nvSpPr>
          <p:spPr>
            <a:xfrm rot="16200000">
              <a:off x="-158327" y="2619128"/>
              <a:ext cx="2624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i="1" dirty="0"/>
                <a:t>Probability Per Unit Time (1/s)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4EDE0-6685-6E61-94B3-91189614A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3793C-EF13-4EE1-D9E0-3D582515C76A}"/>
                  </a:ext>
                </a:extLst>
              </p:cNvPr>
              <p:cNvSpPr txBox="1"/>
              <p:nvPr/>
            </p:nvSpPr>
            <p:spPr>
              <a:xfrm>
                <a:off x="6557566" y="2414754"/>
                <a:ext cx="2526974" cy="515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3793C-EF13-4EE1-D9E0-3D582515C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66" y="2414754"/>
                <a:ext cx="2526974" cy="515590"/>
              </a:xfrm>
              <a:prstGeom prst="rect">
                <a:avLst/>
              </a:prstGeom>
              <a:blipFill>
                <a:blip r:embed="rId4"/>
                <a:stretch>
                  <a:fillRect l="-5000" b="-3902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44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5;p34">
            <a:extLst>
              <a:ext uri="{FF2B5EF4-FFF2-40B4-BE49-F238E27FC236}">
                <a16:creationId xmlns:a16="http://schemas.microsoft.com/office/drawing/2014/main" id="{E0A1E677-FC31-E230-CD5D-E96A6C642013}"/>
              </a:ext>
            </a:extLst>
          </p:cNvPr>
          <p:cNvSpPr txBox="1"/>
          <p:nvPr/>
        </p:nvSpPr>
        <p:spPr>
          <a:xfrm>
            <a:off x="-153659" y="32504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20" dirty="0">
                <a:solidFill>
                  <a:schemeClr val="dk1"/>
                </a:solidFill>
              </a:rPr>
              <a:t>Fitted </a:t>
            </a:r>
            <a:r>
              <a:rPr lang="en-GB" sz="3020" b="1" dirty="0">
                <a:solidFill>
                  <a:schemeClr val="dk1"/>
                </a:solidFill>
              </a:rPr>
              <a:t>𝝉=1/𝜆 ~ Mean Dwelling Time </a:t>
            </a:r>
            <a:r>
              <a:rPr lang="en-GB" sz="3020" dirty="0">
                <a:solidFill>
                  <a:schemeClr val="dk1"/>
                </a:solidFill>
              </a:rPr>
              <a:t>of </a:t>
            </a:r>
            <a:r>
              <a:rPr lang="en-GB" sz="3020" dirty="0" err="1">
                <a:solidFill>
                  <a:schemeClr val="dk1"/>
                </a:solidFill>
              </a:rPr>
              <a:t>ψ</a:t>
            </a:r>
            <a:r>
              <a:rPr lang="en-GB" sz="3020" b="1" dirty="0">
                <a:solidFill>
                  <a:schemeClr val="dk1"/>
                </a:solidFill>
              </a:rPr>
              <a:t> ?</a:t>
            </a:r>
            <a:endParaRPr lang="en-GB" dirty="0"/>
          </a:p>
        </p:txBody>
      </p:sp>
      <p:pic>
        <p:nvPicPr>
          <p:cNvPr id="7" name="Picture 6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DDCE972-9177-3A6D-6C8D-088CCD5F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36" y="745230"/>
            <a:ext cx="6620327" cy="428243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236C0-90E7-CABB-960B-8C21EAFC9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4683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Generated image">
            <a:extLst>
              <a:ext uri="{FF2B5EF4-FFF2-40B4-BE49-F238E27FC236}">
                <a16:creationId xmlns:a16="http://schemas.microsoft.com/office/drawing/2014/main" id="{607A6365-8D88-095C-CD82-C6C9935CF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9833C6-AB1A-AC5C-36E2-073D0570457D}"/>
              </a:ext>
            </a:extLst>
          </p:cNvPr>
          <p:cNvSpPr txBox="1"/>
          <p:nvPr/>
        </p:nvSpPr>
        <p:spPr>
          <a:xfrm>
            <a:off x="367990" y="2198124"/>
            <a:ext cx="840802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6200" b="1" dirty="0">
                <a:solidFill>
                  <a:schemeClr val="bg1"/>
                </a:solidFill>
              </a:rPr>
              <a:t>Speed Running</a:t>
            </a:r>
            <a:br>
              <a:rPr lang="en-BE" sz="6200" b="1" dirty="0">
                <a:solidFill>
                  <a:schemeClr val="bg1"/>
                </a:solidFill>
              </a:rPr>
            </a:br>
            <a:r>
              <a:rPr lang="en-BE" sz="6200" b="1" dirty="0">
                <a:solidFill>
                  <a:schemeClr val="bg1"/>
                </a:solidFill>
              </a:rPr>
              <a:t>Other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54CF-ADD6-0370-2B38-15133FAFD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7070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/>
        </p:nvSpPr>
        <p:spPr>
          <a:xfrm>
            <a:off x="0" y="121875"/>
            <a:ext cx="91440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Free Fall </a:t>
            </a:r>
            <a:r>
              <a:rPr lang="en" sz="3020" dirty="0">
                <a:solidFill>
                  <a:schemeClr val="dk1"/>
                </a:solidFill>
              </a:rPr>
              <a:t>2D Setup</a:t>
            </a:r>
            <a:br>
              <a:rPr lang="en" sz="3020" dirty="0">
                <a:solidFill>
                  <a:schemeClr val="dk1"/>
                </a:solidFill>
              </a:rPr>
            </a:br>
            <a:r>
              <a:rPr lang="en" sz="3020" dirty="0">
                <a:solidFill>
                  <a:schemeClr val="dk1"/>
                </a:solidFill>
              </a:rPr>
              <a:t>Spin ½ Particles + Magnetic Barrier</a:t>
            </a:r>
            <a:endParaRPr dirty="0"/>
          </a:p>
        </p:txBody>
      </p:sp>
      <p:pic>
        <p:nvPicPr>
          <p:cNvPr id="4" name="Picture 3" descr="A diagram of gaussian barrier&#10;&#10;Description automatically generated">
            <a:extLst>
              <a:ext uri="{FF2B5EF4-FFF2-40B4-BE49-F238E27FC236}">
                <a16:creationId xmlns:a16="http://schemas.microsoft.com/office/drawing/2014/main" id="{1DA1C853-2A36-6C26-40C6-0708AEB1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0" y="1236375"/>
            <a:ext cx="4794249" cy="3296401"/>
          </a:xfrm>
          <a:prstGeom prst="rect">
            <a:avLst/>
          </a:prstGeom>
        </p:spPr>
      </p:pic>
      <p:pic>
        <p:nvPicPr>
          <p:cNvPr id="6" name="Picture 5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B54B77BB-9EFC-7FCF-C42C-99A65223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069" y="1715733"/>
            <a:ext cx="3952607" cy="23376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FA66FF-2034-B8DC-E783-59E830ACE2F3}"/>
              </a:ext>
            </a:extLst>
          </p:cNvPr>
          <p:cNvSpPr/>
          <p:nvPr/>
        </p:nvSpPr>
        <p:spPr>
          <a:xfrm>
            <a:off x="7401697" y="2854411"/>
            <a:ext cx="1480979" cy="815546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12C4D1-3286-8B21-5171-62C3853CC115}"/>
                  </a:ext>
                </a:extLst>
              </p:cNvPr>
              <p:cNvSpPr txBox="1"/>
              <p:nvPr/>
            </p:nvSpPr>
            <p:spPr>
              <a:xfrm>
                <a:off x="7670999" y="3777251"/>
                <a:ext cx="942374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BE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12C4D1-3286-8B21-5171-62C3853CC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999" y="3777251"/>
                <a:ext cx="942374" cy="552331"/>
              </a:xfrm>
              <a:prstGeom prst="rect">
                <a:avLst/>
              </a:prstGeom>
              <a:blipFill>
                <a:blip r:embed="rId5"/>
                <a:stretch>
                  <a:fillRect l="-3947" r="-6579" b="-909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2CA29C9-E6EB-DA4F-3D2C-16EDC33B31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44">
            <a:extLst>
              <a:ext uri="{FF2B5EF4-FFF2-40B4-BE49-F238E27FC236}">
                <a16:creationId xmlns:a16="http://schemas.microsoft.com/office/drawing/2014/main" id="{647D9CFF-710E-D567-EA0D-494A9DBFFA73}"/>
              </a:ext>
            </a:extLst>
          </p:cNvPr>
          <p:cNvSpPr txBox="1"/>
          <p:nvPr/>
        </p:nvSpPr>
        <p:spPr>
          <a:xfrm>
            <a:off x="0" y="121875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Strong Circular Magnetic Barrier</a:t>
            </a:r>
            <a:endParaRPr dirty="0"/>
          </a:p>
        </p:txBody>
      </p:sp>
      <p:pic>
        <p:nvPicPr>
          <p:cNvPr id="4" name="Spin12StrongBarrier">
            <a:hlinkClick r:id="" action="ppaction://media"/>
            <a:extLst>
              <a:ext uri="{FF2B5EF4-FFF2-40B4-BE49-F238E27FC236}">
                <a16:creationId xmlns:a16="http://schemas.microsoft.com/office/drawing/2014/main" id="{6DB4ACCB-C736-9C86-8FAE-CC14227C5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71253"/>
            <a:ext cx="9144000" cy="3810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3C9F7-24FE-8A80-53AF-7734CDA44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ED2D56-FD0D-A353-2DC0-451E86085AD0}"/>
              </a:ext>
            </a:extLst>
          </p:cNvPr>
          <p:cNvSpPr/>
          <p:nvPr/>
        </p:nvSpPr>
        <p:spPr>
          <a:xfrm>
            <a:off x="2264569" y="2515518"/>
            <a:ext cx="321469" cy="321469"/>
          </a:xfrm>
          <a:prstGeom prst="ellipse">
            <a:avLst/>
          </a:prstGeom>
          <a:noFill/>
          <a:ln w="12700">
            <a:solidFill>
              <a:srgbClr val="03FF0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25ECEB-1984-F9C5-CD77-B17F59DED272}"/>
              </a:ext>
            </a:extLst>
          </p:cNvPr>
          <p:cNvSpPr/>
          <p:nvPr/>
        </p:nvSpPr>
        <p:spPr>
          <a:xfrm>
            <a:off x="6138863" y="2515518"/>
            <a:ext cx="321469" cy="321469"/>
          </a:xfrm>
          <a:prstGeom prst="ellipse">
            <a:avLst/>
          </a:prstGeom>
          <a:noFill/>
          <a:ln w="12700">
            <a:solidFill>
              <a:srgbClr val="03FF0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356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44">
            <a:extLst>
              <a:ext uri="{FF2B5EF4-FFF2-40B4-BE49-F238E27FC236}">
                <a16:creationId xmlns:a16="http://schemas.microsoft.com/office/drawing/2014/main" id="{647D9CFF-710E-D567-EA0D-494A9DBFFA73}"/>
              </a:ext>
            </a:extLst>
          </p:cNvPr>
          <p:cNvSpPr txBox="1"/>
          <p:nvPr/>
        </p:nvSpPr>
        <p:spPr>
          <a:xfrm>
            <a:off x="0" y="121875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Larmor Clock - </a:t>
            </a:r>
            <a:r>
              <a:rPr lang="en" sz="3020" dirty="0">
                <a:solidFill>
                  <a:schemeClr val="dk1"/>
                </a:solidFill>
              </a:rPr>
              <a:t>Spin Precession Calculation</a:t>
            </a:r>
            <a:endParaRPr dirty="0"/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E39252D0-4E77-A2A1-1AA2-99CC2898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06"/>
          <a:stretch/>
        </p:blipFill>
        <p:spPr>
          <a:xfrm>
            <a:off x="213844" y="1228164"/>
            <a:ext cx="3839514" cy="3245224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4951C4BE-2FA8-5A4C-FEF1-66FFB4B85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68"/>
          <a:stretch/>
        </p:blipFill>
        <p:spPr>
          <a:xfrm>
            <a:off x="4256140" y="1555525"/>
            <a:ext cx="4736767" cy="2330824"/>
          </a:xfrm>
          <a:prstGeom prst="rect">
            <a:avLst/>
          </a:prstGeom>
        </p:spPr>
      </p:pic>
      <p:pic>
        <p:nvPicPr>
          <p:cNvPr id="7" name="Google Shape;207;p32" title="Screenshot 2025-04-08 at 12.34.42.png">
            <a:extLst>
              <a:ext uri="{FF2B5EF4-FFF2-40B4-BE49-F238E27FC236}">
                <a16:creationId xmlns:a16="http://schemas.microsoft.com/office/drawing/2014/main" id="{47E8BD45-BC88-902C-DC97-BC1D8E119F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373" y="731960"/>
            <a:ext cx="2404300" cy="7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8;p32" title="Screenshot 2025-04-08 at 12.34.52.png">
            <a:extLst>
              <a:ext uri="{FF2B5EF4-FFF2-40B4-BE49-F238E27FC236}">
                <a16:creationId xmlns:a16="http://schemas.microsoft.com/office/drawing/2014/main" id="{EF52D2E0-1EF4-9B56-5D63-6BA5DADB226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362" y="4058099"/>
            <a:ext cx="2158325" cy="8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11;p32">
            <a:extLst>
              <a:ext uri="{FF2B5EF4-FFF2-40B4-BE49-F238E27FC236}">
                <a16:creationId xmlns:a16="http://schemas.microsoft.com/office/drawing/2014/main" id="{5EF2DC5B-27C4-4CE9-7B6B-E2C23BF08058}"/>
              </a:ext>
            </a:extLst>
          </p:cNvPr>
          <p:cNvSpPr/>
          <p:nvPr/>
        </p:nvSpPr>
        <p:spPr>
          <a:xfrm>
            <a:off x="5496984" y="3943599"/>
            <a:ext cx="2284500" cy="1106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8201754-5BDA-D28A-146E-DC499C172D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9808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8;p44">
            <a:extLst>
              <a:ext uri="{FF2B5EF4-FFF2-40B4-BE49-F238E27FC236}">
                <a16:creationId xmlns:a16="http://schemas.microsoft.com/office/drawing/2014/main" id="{56890395-0DC7-C0CC-F8F5-093EA3E0F7D4}"/>
              </a:ext>
            </a:extLst>
          </p:cNvPr>
          <p:cNvSpPr txBox="1"/>
          <p:nvPr/>
        </p:nvSpPr>
        <p:spPr>
          <a:xfrm>
            <a:off x="271849" y="121875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 err="1">
                <a:solidFill>
                  <a:schemeClr val="dk1"/>
                </a:solidFill>
              </a:rPr>
              <a:t>Bohmian</a:t>
            </a:r>
            <a:r>
              <a:rPr lang="en" sz="3020" b="1" dirty="0">
                <a:solidFill>
                  <a:schemeClr val="dk1"/>
                </a:solidFill>
              </a:rPr>
              <a:t> Trajectories </a:t>
            </a:r>
            <a:r>
              <a:rPr lang="en" sz="3020" dirty="0">
                <a:solidFill>
                  <a:schemeClr val="dk1"/>
                </a:solidFill>
              </a:rPr>
              <a:t>to Tunneling Time</a:t>
            </a:r>
            <a:endParaRPr dirty="0"/>
          </a:p>
        </p:txBody>
      </p:sp>
      <p:pic>
        <p:nvPicPr>
          <p:cNvPr id="5" name="Google Shape;217;p33" title="Screenshot 2025-05-15 at 11.45.00.png">
            <a:extLst>
              <a:ext uri="{FF2B5EF4-FFF2-40B4-BE49-F238E27FC236}">
                <a16:creationId xmlns:a16="http://schemas.microsoft.com/office/drawing/2014/main" id="{3595AF04-8F9B-C2C9-0DA7-EF6B67BB17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023" y="2197738"/>
            <a:ext cx="1633367" cy="7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graph of a blue and red line&#10;&#10;Description automatically generated">
            <a:extLst>
              <a:ext uri="{FF2B5EF4-FFF2-40B4-BE49-F238E27FC236}">
                <a16:creationId xmlns:a16="http://schemas.microsoft.com/office/drawing/2014/main" id="{80C56B70-DE41-0B4E-1446-E39E71116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315" y="921950"/>
            <a:ext cx="2926955" cy="4126193"/>
          </a:xfrm>
          <a:prstGeom prst="rect">
            <a:avLst/>
          </a:prstGeom>
        </p:spPr>
      </p:pic>
      <p:pic>
        <p:nvPicPr>
          <p:cNvPr id="12" name="Picture 11" descr="A diagram of a blue and red line&#10;&#10;Description automatically generated">
            <a:extLst>
              <a:ext uri="{FF2B5EF4-FFF2-40B4-BE49-F238E27FC236}">
                <a16:creationId xmlns:a16="http://schemas.microsoft.com/office/drawing/2014/main" id="{ADB52A0D-8E57-0FE3-EAA9-DC890CD12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12" y="921950"/>
            <a:ext cx="2615310" cy="4099675"/>
          </a:xfrm>
          <a:prstGeom prst="rect">
            <a:avLst/>
          </a:prstGeom>
        </p:spPr>
      </p:pic>
      <p:pic>
        <p:nvPicPr>
          <p:cNvPr id="14" name="Picture 13" descr="A red and blue lines with a circle in the middle&#10;&#10;Description automatically generated">
            <a:extLst>
              <a:ext uri="{FF2B5EF4-FFF2-40B4-BE49-F238E27FC236}">
                <a16:creationId xmlns:a16="http://schemas.microsoft.com/office/drawing/2014/main" id="{0C2EDC9E-1DC9-0440-403E-00537B762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763" y="918827"/>
            <a:ext cx="1620260" cy="413726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971351-1677-D7C4-72EB-B78F55E5E8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52" y="2777222"/>
            <a:ext cx="3083297" cy="214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78;p44">
            <a:extLst>
              <a:ext uri="{FF2B5EF4-FFF2-40B4-BE49-F238E27FC236}">
                <a16:creationId xmlns:a16="http://schemas.microsoft.com/office/drawing/2014/main" id="{56890395-0DC7-C0CC-F8F5-093EA3E0F7D4}"/>
              </a:ext>
            </a:extLst>
          </p:cNvPr>
          <p:cNvSpPr txBox="1"/>
          <p:nvPr/>
        </p:nvSpPr>
        <p:spPr>
          <a:xfrm>
            <a:off x="377252" y="59285"/>
            <a:ext cx="397915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Larmor Clock ≈ </a:t>
            </a:r>
            <a:r>
              <a:rPr lang="en" sz="2000" b="1" dirty="0" err="1">
                <a:solidFill>
                  <a:schemeClr val="dk1"/>
                </a:solidFill>
              </a:rPr>
              <a:t>Bohmian</a:t>
            </a:r>
            <a:br>
              <a:rPr lang="en" sz="2000" b="1" dirty="0">
                <a:solidFill>
                  <a:schemeClr val="dk1"/>
                </a:solidFill>
              </a:rPr>
            </a:br>
            <a:r>
              <a:rPr lang="en" sz="2000" b="1" dirty="0" err="1">
                <a:solidFill>
                  <a:schemeClr val="dk1"/>
                </a:solidFill>
              </a:rPr>
              <a:t>T</a:t>
            </a:r>
            <a:r>
              <a:rPr lang="en" sz="2000" b="1" baseline="-25000" dirty="0" err="1">
                <a:solidFill>
                  <a:schemeClr val="dk1"/>
                </a:solidFill>
              </a:rPr>
              <a:t>tunnel</a:t>
            </a:r>
            <a:r>
              <a:rPr lang="en" sz="2000" b="1" dirty="0">
                <a:solidFill>
                  <a:schemeClr val="dk1"/>
                </a:solidFill>
              </a:rPr>
              <a:t> </a:t>
            </a:r>
            <a:r>
              <a:rPr lang="en" sz="2000" dirty="0">
                <a:solidFill>
                  <a:schemeClr val="dk1"/>
                </a:solidFill>
              </a:rPr>
              <a:t>in weak barrier regime</a:t>
            </a:r>
            <a:endParaRPr sz="2000" dirty="0"/>
          </a:p>
        </p:txBody>
      </p:sp>
      <p:pic>
        <p:nvPicPr>
          <p:cNvPr id="7" name="Picture 6" descr="A diagram of a cylinder and cone&#10;&#10;Description automatically generated">
            <a:extLst>
              <a:ext uri="{FF2B5EF4-FFF2-40B4-BE49-F238E27FC236}">
                <a16:creationId xmlns:a16="http://schemas.microsoft.com/office/drawing/2014/main" id="{40B28E7E-B28D-DE2D-19D9-128B6B69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920" y="743212"/>
            <a:ext cx="2023822" cy="1712276"/>
          </a:xfrm>
          <a:prstGeom prst="rect">
            <a:avLst/>
          </a:prstGeom>
        </p:spPr>
      </p:pic>
      <p:pic>
        <p:nvPicPr>
          <p:cNvPr id="9" name="Picture 8" descr="A green and purple graph&#10;&#10;Description automatically generated">
            <a:extLst>
              <a:ext uri="{FF2B5EF4-FFF2-40B4-BE49-F238E27FC236}">
                <a16:creationId xmlns:a16="http://schemas.microsoft.com/office/drawing/2014/main" id="{DEA88D66-D5B4-14BE-4A3A-FA8A8A211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897" y="795366"/>
            <a:ext cx="1721223" cy="1638148"/>
          </a:xfrm>
          <a:prstGeom prst="rect">
            <a:avLst/>
          </a:prstGeom>
        </p:spPr>
      </p:pic>
      <p:pic>
        <p:nvPicPr>
          <p:cNvPr id="10" name="Picture 9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9037EA14-58D6-09CA-90ED-95ACCA178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762" y="2579997"/>
            <a:ext cx="3194871" cy="2346830"/>
          </a:xfrm>
          <a:prstGeom prst="rect">
            <a:avLst/>
          </a:prstGeom>
        </p:spPr>
      </p:pic>
      <p:sp>
        <p:nvSpPr>
          <p:cNvPr id="11" name="Google Shape;278;p44">
            <a:extLst>
              <a:ext uri="{FF2B5EF4-FFF2-40B4-BE49-F238E27FC236}">
                <a16:creationId xmlns:a16="http://schemas.microsoft.com/office/drawing/2014/main" id="{2FF23D42-7CF2-2427-849F-FD235D7E8B4F}"/>
              </a:ext>
            </a:extLst>
          </p:cNvPr>
          <p:cNvSpPr txBox="1"/>
          <p:nvPr/>
        </p:nvSpPr>
        <p:spPr>
          <a:xfrm>
            <a:off x="4969095" y="59285"/>
            <a:ext cx="346396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Larmor Clock ≠ </a:t>
            </a:r>
            <a:r>
              <a:rPr lang="en" sz="2000" b="1" dirty="0" err="1">
                <a:solidFill>
                  <a:schemeClr val="dk1"/>
                </a:solidFill>
              </a:rPr>
              <a:t>Bohmian</a:t>
            </a:r>
            <a:br>
              <a:rPr lang="en" sz="2000" b="1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in weak barrier regime</a:t>
            </a:r>
            <a:endParaRPr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0B3BB-10E1-61D1-4C39-2738D9041893}"/>
              </a:ext>
            </a:extLst>
          </p:cNvPr>
          <p:cNvSpPr txBox="1"/>
          <p:nvPr/>
        </p:nvSpPr>
        <p:spPr>
          <a:xfrm>
            <a:off x="22019" y="2193878"/>
            <a:ext cx="239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0" i="0" dirty="0">
                <a:solidFill>
                  <a:schemeClr val="accent5">
                    <a:lumMod val="75000"/>
                  </a:schemeClr>
                </a:solidFill>
                <a:effectLst/>
                <a:latin typeface="Operator Mono Bold" panose="02000009000000000000" pitchFamily="49" charset="0"/>
              </a:rPr>
              <a:t>Larmor</a:t>
            </a:r>
          </a:p>
          <a:p>
            <a:r>
              <a:rPr lang="en-BE" b="0" i="0" dirty="0">
                <a:solidFill>
                  <a:schemeClr val="accent5">
                    <a:lumMod val="75000"/>
                  </a:schemeClr>
                </a:solidFill>
                <a:effectLst/>
                <a:latin typeface="Operator Mono Bold" panose="02000009000000000000" pitchFamily="49" charset="0"/>
              </a:rPr>
              <a:t>0.1726 ± 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Operator Mono Bold" panose="02000009000000000000" pitchFamily="49" charset="0"/>
              </a:rPr>
              <a:t>1.51e-06 s</a:t>
            </a:r>
            <a:endParaRPr lang="en-BE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A01DC-73C1-C4A7-DF80-286F27691AF5}"/>
              </a:ext>
            </a:extLst>
          </p:cNvPr>
          <p:cNvSpPr txBox="1"/>
          <p:nvPr/>
        </p:nvSpPr>
        <p:spPr>
          <a:xfrm>
            <a:off x="2196584" y="2193878"/>
            <a:ext cx="239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b="0" i="0" dirty="0">
                <a:solidFill>
                  <a:schemeClr val="accent5">
                    <a:lumMod val="75000"/>
                  </a:schemeClr>
                </a:solidFill>
                <a:effectLst/>
                <a:latin typeface="Operator Mono Bold" panose="02000009000000000000" pitchFamily="49" charset="0"/>
              </a:rPr>
              <a:t>Bohmian</a:t>
            </a:r>
          </a:p>
          <a:p>
            <a:pPr algn="r"/>
            <a:r>
              <a:rPr lang="en-BE" b="0" i="0" dirty="0">
                <a:solidFill>
                  <a:schemeClr val="accent5">
                    <a:lumMod val="75000"/>
                  </a:schemeClr>
                </a:solidFill>
                <a:effectLst/>
                <a:latin typeface="Operator Mono Bold" panose="02000009000000000000" pitchFamily="49" charset="0"/>
              </a:rPr>
              <a:t>0.1709 ± </a:t>
            </a:r>
            <a:r>
              <a:rPr lang="en-GB" b="0" i="0" dirty="0">
                <a:solidFill>
                  <a:schemeClr val="accent5">
                    <a:lumMod val="75000"/>
                  </a:schemeClr>
                </a:solidFill>
                <a:effectLst/>
                <a:latin typeface="Operator Mono Bold" panose="02000009000000000000" pitchFamily="49" charset="0"/>
              </a:rPr>
              <a:t>2.78e-17 s</a:t>
            </a:r>
            <a:endParaRPr lang="en-BE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94EBE62-7AF1-EF20-CE15-DA8C5DFAD2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1CAF5-70DE-A91F-84C0-A31C315A98B5}"/>
              </a:ext>
            </a:extLst>
          </p:cNvPr>
          <p:cNvSpPr txBox="1"/>
          <p:nvPr/>
        </p:nvSpPr>
        <p:spPr>
          <a:xfrm>
            <a:off x="8238791" y="3476413"/>
            <a:ext cx="782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200" b="1" dirty="0">
                <a:solidFill>
                  <a:srgbClr val="C00000"/>
                </a:solidFill>
              </a:rPr>
              <a:t>Larmor</a:t>
            </a:r>
          </a:p>
        </p:txBody>
      </p:sp>
    </p:spTree>
    <p:extLst>
      <p:ext uri="{BB962C8B-B14F-4D97-AF65-F5344CB8AC3E}">
        <p14:creationId xmlns:p14="http://schemas.microsoft.com/office/powerpoint/2010/main" val="277083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71046"/>
            <a:ext cx="8520600" cy="676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Canonical Quantum Formalism =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</a:rPr>
              <a:t>What 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we’ll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</a:rPr>
              <a:t> Measure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438" y="1616642"/>
            <a:ext cx="5447124" cy="32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AA69A-DB76-EB8E-F82A-5591F1BC5D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blue and white diagram&#10;&#10;Description automatically generated with medium confidence">
            <a:extLst>
              <a:ext uri="{FF2B5EF4-FFF2-40B4-BE49-F238E27FC236}">
                <a16:creationId xmlns:a16="http://schemas.microsoft.com/office/drawing/2014/main" id="{2DCDA61E-CE25-3AAF-B4BA-4AC3639A4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8472" y="1690814"/>
            <a:ext cx="4433516" cy="2616354"/>
          </a:xfrm>
          <a:prstGeom prst="rect">
            <a:avLst/>
          </a:prstGeom>
        </p:spPr>
      </p:pic>
      <p:sp>
        <p:nvSpPr>
          <p:cNvPr id="4" name="Google Shape;278;p44">
            <a:extLst>
              <a:ext uri="{FF2B5EF4-FFF2-40B4-BE49-F238E27FC236}">
                <a16:creationId xmlns:a16="http://schemas.microsoft.com/office/drawing/2014/main" id="{80453BDA-E9B4-F570-DB81-B6D87F55BE38}"/>
              </a:ext>
            </a:extLst>
          </p:cNvPr>
          <p:cNvSpPr txBox="1"/>
          <p:nvPr/>
        </p:nvSpPr>
        <p:spPr>
          <a:xfrm>
            <a:off x="0" y="76609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dirty="0">
                <a:solidFill>
                  <a:schemeClr val="dk1"/>
                </a:solidFill>
              </a:rPr>
              <a:t>Where does a Gaussian </a:t>
            </a:r>
            <a:r>
              <a:rPr lang="en" sz="3020" i="1" dirty="0">
                <a:solidFill>
                  <a:schemeClr val="dk1"/>
                </a:solidFill>
              </a:rPr>
              <a:t>even </a:t>
            </a:r>
            <a:r>
              <a:rPr lang="en" sz="3020" dirty="0">
                <a:solidFill>
                  <a:schemeClr val="dk1"/>
                </a:solidFill>
              </a:rPr>
              <a:t>begin?</a:t>
            </a:r>
            <a:endParaRPr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D3DB1F56-ABB3-1443-B148-314D2D93A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18" name="Picture 17" descr="A blue curve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DC7CCAED-00E8-B4B1-0012-0B716305E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53473" y="1664487"/>
            <a:ext cx="4385193" cy="262068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EAF8DC-684D-ED1A-4077-760201BE8313}"/>
              </a:ext>
            </a:extLst>
          </p:cNvPr>
          <p:cNvCxnSpPr/>
          <p:nvPr/>
        </p:nvCxnSpPr>
        <p:spPr>
          <a:xfrm rot="5400000">
            <a:off x="5838821" y="2964420"/>
            <a:ext cx="125864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67082-8C6F-CD4C-1FBB-4BB96488DBC9}"/>
              </a:ext>
            </a:extLst>
          </p:cNvPr>
          <p:cNvCxnSpPr/>
          <p:nvPr/>
        </p:nvCxnSpPr>
        <p:spPr>
          <a:xfrm rot="5400000">
            <a:off x="5855575" y="1713341"/>
            <a:ext cx="12334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DE3B23-9FD4-A14F-9023-702C25510997}"/>
              </a:ext>
            </a:extLst>
          </p:cNvPr>
          <p:cNvCxnSpPr/>
          <p:nvPr/>
        </p:nvCxnSpPr>
        <p:spPr>
          <a:xfrm rot="5400000">
            <a:off x="5855575" y="4197998"/>
            <a:ext cx="12334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3E72ED-28DD-870F-6038-086BFEFD82FB}"/>
              </a:ext>
            </a:extLst>
          </p:cNvPr>
          <p:cNvCxnSpPr>
            <a:cxnSpLocks/>
          </p:cNvCxnSpPr>
          <p:nvPr/>
        </p:nvCxnSpPr>
        <p:spPr>
          <a:xfrm>
            <a:off x="2779430" y="1404223"/>
            <a:ext cx="0" cy="3228074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C63DDF-9508-A3C7-2C1C-3478DC11CA8B}"/>
              </a:ext>
            </a:extLst>
          </p:cNvPr>
          <p:cNvCxnSpPr>
            <a:cxnSpLocks/>
          </p:cNvCxnSpPr>
          <p:nvPr/>
        </p:nvCxnSpPr>
        <p:spPr>
          <a:xfrm>
            <a:off x="2788286" y="725987"/>
            <a:ext cx="0" cy="6654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730D86-1B86-1E1F-12E2-70F0F05A810C}"/>
              </a:ext>
            </a:extLst>
          </p:cNvPr>
          <p:cNvCxnSpPr>
            <a:cxnSpLocks/>
          </p:cNvCxnSpPr>
          <p:nvPr/>
        </p:nvCxnSpPr>
        <p:spPr>
          <a:xfrm>
            <a:off x="2779233" y="4632297"/>
            <a:ext cx="0" cy="535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7924D-8084-61A3-51DD-552F63F25157}"/>
              </a:ext>
            </a:extLst>
          </p:cNvPr>
          <p:cNvCxnSpPr>
            <a:cxnSpLocks/>
          </p:cNvCxnSpPr>
          <p:nvPr/>
        </p:nvCxnSpPr>
        <p:spPr>
          <a:xfrm flipH="1">
            <a:off x="4653384" y="3577997"/>
            <a:ext cx="28531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5FA7E3-5B1D-7A8E-EFF0-C739FB5CDA75}"/>
              </a:ext>
            </a:extLst>
          </p:cNvPr>
          <p:cNvCxnSpPr>
            <a:cxnSpLocks/>
          </p:cNvCxnSpPr>
          <p:nvPr/>
        </p:nvCxnSpPr>
        <p:spPr>
          <a:xfrm flipH="1">
            <a:off x="1745997" y="1391409"/>
            <a:ext cx="28531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C60CB3-B12E-BA78-ED80-C6A5E78E9EC7}"/>
              </a:ext>
            </a:extLst>
          </p:cNvPr>
          <p:cNvSpPr txBox="1"/>
          <p:nvPr/>
        </p:nvSpPr>
        <p:spPr>
          <a:xfrm>
            <a:off x="6245104" y="1158694"/>
            <a:ext cx="30638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2R = 2 ln 2 σ (FWHM)</a:t>
            </a:r>
            <a:br>
              <a:rPr lang="en-BE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BE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Experimentalist’s</a:t>
            </a:r>
          </a:p>
          <a:p>
            <a:pPr algn="ctr"/>
            <a:r>
              <a:rPr lang="en-BE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Laser Beam Width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6332C4-A264-AF1C-3F71-00E220C47AE2}"/>
              </a:ext>
            </a:extLst>
          </p:cNvPr>
          <p:cNvSpPr txBox="1"/>
          <p:nvPr/>
        </p:nvSpPr>
        <p:spPr>
          <a:xfrm>
            <a:off x="2860287" y="929745"/>
            <a:ext cx="227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1"/>
                </a:solidFill>
              </a:rPr>
              <a:t>Bohmian Trajectory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E4698-4D9B-A530-BFA6-DFCF7F522189}"/>
              </a:ext>
            </a:extLst>
          </p:cNvPr>
          <p:cNvSpPr txBox="1"/>
          <p:nvPr/>
        </p:nvSpPr>
        <p:spPr>
          <a:xfrm>
            <a:off x="3345321" y="2784416"/>
            <a:ext cx="261612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BE" i="1" dirty="0"/>
              <a:t>Regions Inside Barrier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D7D48D-F156-838B-DC64-BA5DB5B1224A}"/>
              </a:ext>
            </a:extLst>
          </p:cNvPr>
          <p:cNvCxnSpPr>
            <a:cxnSpLocks/>
          </p:cNvCxnSpPr>
          <p:nvPr/>
        </p:nvCxnSpPr>
        <p:spPr>
          <a:xfrm flipH="1">
            <a:off x="1764010" y="4645111"/>
            <a:ext cx="28531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652D81F-9548-175F-467C-13427425711D}"/>
              </a:ext>
            </a:extLst>
          </p:cNvPr>
          <p:cNvCxnSpPr>
            <a:cxnSpLocks/>
          </p:cNvCxnSpPr>
          <p:nvPr/>
        </p:nvCxnSpPr>
        <p:spPr>
          <a:xfrm flipH="1">
            <a:off x="4653384" y="2330065"/>
            <a:ext cx="28531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0B33CF6-B7F1-936C-AEE2-C050E2BAE52F}"/>
              </a:ext>
            </a:extLst>
          </p:cNvPr>
          <p:cNvSpPr txBox="1"/>
          <p:nvPr/>
        </p:nvSpPr>
        <p:spPr>
          <a:xfrm>
            <a:off x="102718" y="2864371"/>
            <a:ext cx="1428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2R = 3 σ</a:t>
            </a:r>
            <a:endParaRPr lang="en-BE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88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/>
        </p:nvSpPr>
        <p:spPr>
          <a:xfrm>
            <a:off x="-10737" y="-35661"/>
            <a:ext cx="914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</a:rPr>
              <a:t>Conclusions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639D6-6B22-2077-FE4F-7EDE504F71DE}"/>
              </a:ext>
            </a:extLst>
          </p:cNvPr>
          <p:cNvSpPr txBox="1"/>
          <p:nvPr/>
        </p:nvSpPr>
        <p:spPr>
          <a:xfrm>
            <a:off x="115556" y="2076022"/>
            <a:ext cx="2923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000" dirty="0"/>
              <a:t>Succesful Simulations</a:t>
            </a:r>
            <a:br>
              <a:rPr lang="en-BE" sz="2000" dirty="0"/>
            </a:br>
            <a:r>
              <a:rPr lang="en-BE" sz="2000" dirty="0"/>
              <a:t>of Quantum Systems</a:t>
            </a:r>
            <a:br>
              <a:rPr lang="en-BE" sz="2000" dirty="0"/>
            </a:br>
            <a:r>
              <a:rPr lang="en-BE" sz="2000" dirty="0"/>
              <a:t>using Yoshida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9ECA9-599E-5CAC-3E5A-456B3F35EDA2}"/>
              </a:ext>
            </a:extLst>
          </p:cNvPr>
          <p:cNvSpPr txBox="1"/>
          <p:nvPr/>
        </p:nvSpPr>
        <p:spPr>
          <a:xfrm>
            <a:off x="3124308" y="1911212"/>
            <a:ext cx="29078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000" dirty="0"/>
              <a:t>Analysis of </a:t>
            </a:r>
            <a:r>
              <a:rPr lang="en-BE" sz="2000" b="1" dirty="0"/>
              <a:t>Arrival Time Distributions </a:t>
            </a:r>
            <a:r>
              <a:rPr lang="en-BE" sz="2000" dirty="0"/>
              <a:t>using Bohmian Mechanics in new experiment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8C3E3-9BC8-C473-1CF3-CDE0D72DD2DD}"/>
              </a:ext>
            </a:extLst>
          </p:cNvPr>
          <p:cNvSpPr txBox="1"/>
          <p:nvPr/>
        </p:nvSpPr>
        <p:spPr>
          <a:xfrm>
            <a:off x="6146859" y="2175335"/>
            <a:ext cx="2881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000" dirty="0"/>
              <a:t>Larmor’s Clock</a:t>
            </a:r>
            <a:br>
              <a:rPr lang="en-BE" sz="2000" dirty="0"/>
            </a:br>
            <a:r>
              <a:rPr lang="en" sz="2000" b="1" dirty="0">
                <a:solidFill>
                  <a:schemeClr val="dk1"/>
                </a:solidFill>
              </a:rPr>
              <a:t>≠</a:t>
            </a:r>
            <a:br>
              <a:rPr lang="en" sz="2000" b="1" dirty="0">
                <a:solidFill>
                  <a:schemeClr val="dk1"/>
                </a:solidFill>
              </a:rPr>
            </a:br>
            <a:r>
              <a:rPr lang="en-BE" sz="2000" dirty="0"/>
              <a:t>Bohmian Theory for </a:t>
            </a:r>
            <a:r>
              <a:rPr lang="en-BE" sz="2000" b="1" dirty="0"/>
              <a:t>Tunneling Time</a:t>
            </a:r>
            <a:endParaRPr lang="en-B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76B19-DB0D-5736-BC4E-C0A67045BF7E}"/>
              </a:ext>
            </a:extLst>
          </p:cNvPr>
          <p:cNvSpPr txBox="1"/>
          <p:nvPr/>
        </p:nvSpPr>
        <p:spPr>
          <a:xfrm>
            <a:off x="293869" y="3822230"/>
            <a:ext cx="2421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>
                <a:latin typeface=""/>
              </a:rPr>
              <a:t>✓ 450Gb of Data Produced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E56E1-7154-21BF-9289-C6AC56AA1ACC}"/>
              </a:ext>
            </a:extLst>
          </p:cNvPr>
          <p:cNvSpPr txBox="1"/>
          <p:nvPr/>
        </p:nvSpPr>
        <p:spPr>
          <a:xfrm>
            <a:off x="3283697" y="3656027"/>
            <a:ext cx="2421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>
                <a:latin typeface=""/>
              </a:rPr>
              <a:t>✓  Non-Linear Arrival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145E1-24F6-9D1C-E32E-AD544B3E00A5}"/>
              </a:ext>
            </a:extLst>
          </p:cNvPr>
          <p:cNvSpPr txBox="1"/>
          <p:nvPr/>
        </p:nvSpPr>
        <p:spPr>
          <a:xfrm>
            <a:off x="3283697" y="3955939"/>
            <a:ext cx="2421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>
                <a:latin typeface=""/>
              </a:rPr>
              <a:t>✓  Band 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6F43E-6E54-DCED-C066-3A0CFFC8727B}"/>
              </a:ext>
            </a:extLst>
          </p:cNvPr>
          <p:cNvSpPr txBox="1"/>
          <p:nvPr/>
        </p:nvSpPr>
        <p:spPr>
          <a:xfrm>
            <a:off x="3283697" y="4255851"/>
            <a:ext cx="2421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>
                <a:latin typeface=""/>
              </a:rPr>
              <a:t>✓  Tunneling Resonances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D694-65C7-695E-9F80-EA751465FF3B}"/>
              </a:ext>
            </a:extLst>
          </p:cNvPr>
          <p:cNvSpPr txBox="1"/>
          <p:nvPr/>
        </p:nvSpPr>
        <p:spPr>
          <a:xfrm>
            <a:off x="3283697" y="4563628"/>
            <a:ext cx="2941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 i="1" dirty="0">
                <a:latin typeface=""/>
              </a:rPr>
              <a:t>Next</a:t>
            </a:r>
            <a:r>
              <a:rPr lang="en-BE" i="1" dirty="0">
                <a:latin typeface=""/>
              </a:rPr>
              <a:t>: Experimental Verification</a:t>
            </a:r>
            <a:br>
              <a:rPr lang="en-BE" i="1" dirty="0">
                <a:latin typeface=""/>
              </a:rPr>
            </a:br>
            <a:r>
              <a:rPr lang="en-BE" i="1" dirty="0">
                <a:latin typeface=""/>
              </a:rPr>
              <a:t>&amp; Theoretical Treatment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3135AE-3D58-3A01-10D3-763EB9FABB71}"/>
              </a:ext>
            </a:extLst>
          </p:cNvPr>
          <p:cNvSpPr txBox="1"/>
          <p:nvPr/>
        </p:nvSpPr>
        <p:spPr>
          <a:xfrm>
            <a:off x="6251560" y="3950263"/>
            <a:ext cx="2421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>
                <a:latin typeface=""/>
              </a:rPr>
              <a:t>✓  Square Barrier = Ok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F8C08-CEAB-9CE4-F89F-23CD833407C9}"/>
              </a:ext>
            </a:extLst>
          </p:cNvPr>
          <p:cNvSpPr txBox="1"/>
          <p:nvPr/>
        </p:nvSpPr>
        <p:spPr>
          <a:xfrm>
            <a:off x="6251559" y="4230050"/>
            <a:ext cx="2653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>
                <a:latin typeface=""/>
              </a:rPr>
              <a:t>✓  Gaussian Barrier = Not 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FC0E80-6B24-7C54-D25E-22B22ED08A02}"/>
              </a:ext>
            </a:extLst>
          </p:cNvPr>
          <p:cNvSpPr txBox="1"/>
          <p:nvPr/>
        </p:nvSpPr>
        <p:spPr>
          <a:xfrm>
            <a:off x="293869" y="4130007"/>
            <a:ext cx="2421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>
                <a:latin typeface=""/>
              </a:rPr>
              <a:t>✓ Simulation Automation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7A6BD-A557-AA35-C1E5-F67A081F40D2}"/>
              </a:ext>
            </a:extLst>
          </p:cNvPr>
          <p:cNvSpPr txBox="1"/>
          <p:nvPr/>
        </p:nvSpPr>
        <p:spPr>
          <a:xfrm>
            <a:off x="279580" y="4452605"/>
            <a:ext cx="2728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>
                <a:latin typeface=""/>
              </a:rPr>
              <a:t>✓  Modest Use of Resources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C1A7D2-5C24-D45C-E02C-3D0E46BE025F}"/>
              </a:ext>
            </a:extLst>
          </p:cNvPr>
          <p:cNvCxnSpPr/>
          <p:nvPr/>
        </p:nvCxnSpPr>
        <p:spPr>
          <a:xfrm flipV="1">
            <a:off x="3079720" y="914399"/>
            <a:ext cx="0" cy="415940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BDAFA9-C5D3-58BF-3A5D-6FB0FCD4A94F}"/>
              </a:ext>
            </a:extLst>
          </p:cNvPr>
          <p:cNvCxnSpPr/>
          <p:nvPr/>
        </p:nvCxnSpPr>
        <p:spPr>
          <a:xfrm flipV="1">
            <a:off x="6105418" y="914399"/>
            <a:ext cx="0" cy="415940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F8DD68B-E962-3571-6AFA-AA4A32F7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20" y="664175"/>
            <a:ext cx="1542880" cy="1237003"/>
          </a:xfrm>
          <a:prstGeom prst="rect">
            <a:avLst/>
          </a:prstGeom>
        </p:spPr>
      </p:pic>
      <p:pic>
        <p:nvPicPr>
          <p:cNvPr id="21" name="Picture 20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4C2CFCC2-45A3-55B7-22F4-745A8EDC4B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96"/>
          <a:stretch/>
        </p:blipFill>
        <p:spPr>
          <a:xfrm>
            <a:off x="3800560" y="727624"/>
            <a:ext cx="1542880" cy="1079842"/>
          </a:xfrm>
          <a:prstGeom prst="rect">
            <a:avLst/>
          </a:prstGeom>
        </p:spPr>
      </p:pic>
      <p:pic>
        <p:nvPicPr>
          <p:cNvPr id="22" name="Picture 21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79FE62E2-E0B6-5566-FCDC-B8C5A43A7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790" y="824774"/>
            <a:ext cx="1268772" cy="931992"/>
          </a:xfrm>
          <a:prstGeom prst="rect">
            <a:avLst/>
          </a:prstGeom>
        </p:spPr>
      </p:pic>
      <p:pic>
        <p:nvPicPr>
          <p:cNvPr id="23" name="Picture 22" descr="A graph of a blue and red line&#10;&#10;Description automatically generated">
            <a:extLst>
              <a:ext uri="{FF2B5EF4-FFF2-40B4-BE49-F238E27FC236}">
                <a16:creationId xmlns:a16="http://schemas.microsoft.com/office/drawing/2014/main" id="{7B2D0C8A-AF07-C30A-474C-DC83566FC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021" y="649936"/>
            <a:ext cx="909164" cy="1281668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E7350CE-27F6-0609-285B-4879EC9070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236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30303"/>
            </a:gs>
            <a:gs pos="29000">
              <a:srgbClr val="090826"/>
            </a:gs>
            <a:gs pos="73000">
              <a:srgbClr val="42425A"/>
            </a:gs>
            <a:gs pos="100000">
              <a:srgbClr val="727183"/>
            </a:gs>
          </a:gsLst>
          <a:lin ang="5400000" scaled="1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/>
        </p:nvSpPr>
        <p:spPr>
          <a:xfrm>
            <a:off x="0" y="1979295"/>
            <a:ext cx="9144000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 dirty="0">
                <a:solidFill>
                  <a:schemeClr val="bg1"/>
                </a:solidFill>
              </a:rPr>
              <a:t>One more thing...</a:t>
            </a:r>
            <a:endParaRPr sz="65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96CA6-9D4C-3242-839A-2444F13F0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8536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phone&#10;&#10;Description automatically generated">
            <a:extLst>
              <a:ext uri="{FF2B5EF4-FFF2-40B4-BE49-F238E27FC236}">
                <a16:creationId xmlns:a16="http://schemas.microsoft.com/office/drawing/2014/main" id="{769C7166-3E01-FF70-1F62-21E448586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783382"/>
            <a:ext cx="5712388" cy="3725016"/>
          </a:xfrm>
          <a:prstGeom prst="rect">
            <a:avLst/>
          </a:prstGeom>
        </p:spPr>
      </p:pic>
      <p:sp>
        <p:nvSpPr>
          <p:cNvPr id="4" name="Google Shape;294;p47">
            <a:extLst>
              <a:ext uri="{FF2B5EF4-FFF2-40B4-BE49-F238E27FC236}">
                <a16:creationId xmlns:a16="http://schemas.microsoft.com/office/drawing/2014/main" id="{CF689D19-1628-9B16-6027-CD875323E8BC}"/>
              </a:ext>
            </a:extLst>
          </p:cNvPr>
          <p:cNvSpPr txBox="1"/>
          <p:nvPr/>
        </p:nvSpPr>
        <p:spPr>
          <a:xfrm>
            <a:off x="-10737" y="-35661"/>
            <a:ext cx="914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</a:rPr>
              <a:t>Quantum Arrival Times</a:t>
            </a:r>
            <a:r>
              <a:rPr lang="en" sz="3600" dirty="0">
                <a:solidFill>
                  <a:schemeClr val="dk1"/>
                </a:solidFill>
              </a:rPr>
              <a:t> on your Phone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0C559-6C81-5879-AEA3-087E85474E91}"/>
              </a:ext>
            </a:extLst>
          </p:cNvPr>
          <p:cNvSpPr txBox="1"/>
          <p:nvPr/>
        </p:nvSpPr>
        <p:spPr>
          <a:xfrm>
            <a:off x="169286" y="4588808"/>
            <a:ext cx="4402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App - </a:t>
            </a:r>
            <a:r>
              <a:rPr lang="en-GB" dirty="0">
                <a:hlinkClick r:id="rId4"/>
              </a:rPr>
              <a:t>https://quantum-arrival-time.netlify.app/</a:t>
            </a:r>
            <a:endParaRPr lang="en-GB" dirty="0"/>
          </a:p>
          <a:p>
            <a:endParaRPr lang="en-BE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EDE189C-32AE-75A1-E3E6-56622D0A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762" y="1134590"/>
            <a:ext cx="24130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2C3151-75F8-1352-E4DD-B8C874646861}"/>
              </a:ext>
            </a:extLst>
          </p:cNvPr>
          <p:cNvSpPr txBox="1"/>
          <p:nvPr/>
        </p:nvSpPr>
        <p:spPr>
          <a:xfrm>
            <a:off x="4872042" y="4508397"/>
            <a:ext cx="410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Code -</a:t>
            </a:r>
            <a:r>
              <a:rPr lang="en-GB" dirty="0"/>
              <a:t> </a:t>
            </a:r>
            <a:r>
              <a:rPr lang="en-GB" dirty="0">
                <a:hlinkClick r:id="rId6"/>
              </a:rPr>
              <a:t>https://github.com/adamblvck/quantum-arrival-time-bachelor-thesis/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ACAA03-8330-C6FF-201B-D93C075A4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2968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07ACFD36-4D0D-B0C2-AD88-14D59180E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86" b="11340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94" name="Google Shape;294;p47"/>
          <p:cNvSpPr txBox="1"/>
          <p:nvPr/>
        </p:nvSpPr>
        <p:spPr>
          <a:xfrm>
            <a:off x="1523718" y="1925433"/>
            <a:ext cx="226422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Q&amp;A</a:t>
            </a:r>
            <a:endParaRPr sz="7200" dirty="0">
              <a:solidFill>
                <a:schemeClr val="accent4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EC0744-4FC5-C53E-5AB9-D3E044D226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F88AC32-6793-D085-0289-256B06B6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235" y="863447"/>
            <a:ext cx="2413000" cy="30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0B7A2-5DF8-8592-2E35-C64D687A18B1}"/>
              </a:ext>
            </a:extLst>
          </p:cNvPr>
          <p:cNvSpPr txBox="1"/>
          <p:nvPr/>
        </p:nvSpPr>
        <p:spPr>
          <a:xfrm>
            <a:off x="5094313" y="4179492"/>
            <a:ext cx="392684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2"/>
                </a:solidFill>
              </a:rPr>
              <a:t>https://quantum-arrival-</a:t>
            </a:r>
            <a:r>
              <a:rPr lang="en-GB" b="1" dirty="0" err="1">
                <a:solidFill>
                  <a:schemeClr val="bg2"/>
                </a:solidFill>
              </a:rPr>
              <a:t>time.netlify.app</a:t>
            </a:r>
            <a:r>
              <a:rPr lang="en-GB" b="1" dirty="0">
                <a:solidFill>
                  <a:schemeClr val="bg2"/>
                </a:solidFill>
              </a:rPr>
              <a:t>/</a:t>
            </a:r>
            <a:endParaRPr lang="en-BE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631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0" y="121875"/>
            <a:ext cx="9144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Appendix 0</a:t>
            </a:r>
            <a:endParaRPr dirty="0"/>
          </a:p>
        </p:txBody>
      </p:sp>
      <p:pic>
        <p:nvPicPr>
          <p:cNvPr id="3" name="Picture 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827684A1-0CEA-7AB1-8A9B-3C824D3B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72083"/>
            <a:ext cx="7772400" cy="39257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CF961-2A16-72CA-3FD1-B85D149D47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977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0" y="121875"/>
            <a:ext cx="9144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Appendix 0.1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4857A-1ABA-4295-0B1A-E4DF76EB3127}"/>
              </a:ext>
            </a:extLst>
          </p:cNvPr>
          <p:cNvSpPr txBox="1"/>
          <p:nvPr/>
        </p:nvSpPr>
        <p:spPr>
          <a:xfrm>
            <a:off x="326571" y="1294477"/>
            <a:ext cx="3918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3200" dirty="0"/>
              <a:t>1D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3200" dirty="0"/>
              <a:t>Nx = 1028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</a:t>
            </a:r>
            <a:r>
              <a:rPr lang="en-BE" sz="3200" dirty="0"/>
              <a:t>t =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3200" dirty="0"/>
              <a:t>50000 timesteps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x in [-40, 40]</a:t>
            </a:r>
            <a:endParaRPr lang="en-B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EC45D-1770-50E5-3644-C1B08A1696B0}"/>
              </a:ext>
            </a:extLst>
          </p:cNvPr>
          <p:cNvSpPr txBox="1"/>
          <p:nvPr/>
        </p:nvSpPr>
        <p:spPr>
          <a:xfrm>
            <a:off x="4724399" y="1294477"/>
            <a:ext cx="3918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3200" dirty="0"/>
              <a:t>2D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3200" dirty="0"/>
              <a:t>Nx, Ny = 512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</a:t>
            </a:r>
            <a:r>
              <a:rPr lang="en-BE" sz="3200" dirty="0"/>
              <a:t>t =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3200" dirty="0"/>
              <a:t>300 timesteps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x in [-20, 20]</a:t>
            </a:r>
            <a:endParaRPr lang="en-BE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9454B-C435-0C87-5068-2EAE4E3DD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6261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0" y="121875"/>
            <a:ext cx="9144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Appendix 0.2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9454B-C435-0C87-5068-2EAE4E3DD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6" name="Picture 5" descr="A table of characteristics of a person&#10;&#10;Description automatically generated with medium confidence">
            <a:extLst>
              <a:ext uri="{FF2B5EF4-FFF2-40B4-BE49-F238E27FC236}">
                <a16:creationId xmlns:a16="http://schemas.microsoft.com/office/drawing/2014/main" id="{BB3D3AA5-85B1-3546-2EC9-348D7D567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82913"/>
            <a:ext cx="7772400" cy="32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36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0" y="121875"/>
            <a:ext cx="9144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Appendix 0.3 – Pauli’s No-Go Theorem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9454B-C435-0C87-5068-2EAE4E3DD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4" name="Picture 3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9D520AB3-631F-A9AD-1A69-B54C4334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83" y="1314760"/>
            <a:ext cx="4479234" cy="20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3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0" y="121875"/>
            <a:ext cx="9144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Appendix 0.4 – Semi Classical Arrival Time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9454B-C435-0C87-5068-2EAE4E3DD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066983-CE4F-4B18-FC7D-3197E8ACF251}"/>
                  </a:ext>
                </a:extLst>
              </p:cNvPr>
              <p:cNvSpPr txBox="1"/>
              <p:nvPr/>
            </p:nvSpPr>
            <p:spPr>
              <a:xfrm>
                <a:off x="1815972" y="1481861"/>
                <a:ext cx="5512047" cy="823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𝑎𝑟𝑟𝑖𝑣𝑎𝑙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 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BE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066983-CE4F-4B18-FC7D-3197E8AC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972" y="1481861"/>
                <a:ext cx="5512047" cy="823623"/>
              </a:xfrm>
              <a:prstGeom prst="rect">
                <a:avLst/>
              </a:prstGeom>
              <a:blipFill>
                <a:blip r:embed="rId3"/>
                <a:stretch>
                  <a:fillRect t="-12121" b="-136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5670D9-41CA-9A7D-0ABF-C5D7CDCF8614}"/>
              </a:ext>
            </a:extLst>
          </p:cNvPr>
          <p:cNvSpPr txBox="1"/>
          <p:nvPr/>
        </p:nvSpPr>
        <p:spPr>
          <a:xfrm>
            <a:off x="1503402" y="3089189"/>
            <a:ext cx="6137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000" dirty="0"/>
              <a:t>Works exceedingly well when no opaque barriers are in place. This is at a high level how LHC performes “arrival time of protons” by assuming </a:t>
            </a:r>
            <a:r>
              <a:rPr lang="en-BE" sz="2000" b="1" dirty="0"/>
              <a:t>macroscopic &amp; relativistic beams</a:t>
            </a:r>
          </a:p>
        </p:txBody>
      </p:sp>
    </p:spTree>
    <p:extLst>
      <p:ext uri="{BB962C8B-B14F-4D97-AF65-F5344CB8AC3E}">
        <p14:creationId xmlns:p14="http://schemas.microsoft.com/office/powerpoint/2010/main" val="96284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C4FD0E6B-5AE9-7418-2CBD-625D756CD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98"/>
                    </a14:imgEffect>
                    <a14:imgEffect>
                      <a14:saturation sa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" t="4446" r="-35" b="11120"/>
          <a:stretch/>
        </p:blipFill>
        <p:spPr bwMode="auto">
          <a:xfrm>
            <a:off x="3175" y="-1"/>
            <a:ext cx="913765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60750" y="977442"/>
            <a:ext cx="8422500" cy="24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 b="1" dirty="0">
                <a:ln w="635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To get a full picture of QM, one may ask</a:t>
            </a:r>
            <a:br>
              <a:rPr lang="en" sz="3120" b="1" dirty="0">
                <a:ln w="635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" sz="3120" b="1" dirty="0">
                <a:ln w="635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" sz="4220" b="1" u="sng" dirty="0">
                <a:ln w="635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When</a:t>
            </a:r>
            <a:r>
              <a:rPr lang="en" sz="4220" b="1" dirty="0">
                <a:ln w="635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will a</a:t>
            </a:r>
            <a:br>
              <a:rPr lang="en" sz="4220" b="1" dirty="0">
                <a:ln w="635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" sz="4220" b="1" dirty="0">
                <a:ln w="635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Quantum Particle</a:t>
            </a:r>
            <a:br>
              <a:rPr lang="en" sz="4220" b="1" dirty="0">
                <a:ln w="635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en" sz="4220" b="1" dirty="0">
                <a:ln w="635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Arrive?</a:t>
            </a:r>
            <a:endParaRPr sz="4220" b="1" dirty="0">
              <a:ln w="6350">
                <a:solidFill>
                  <a:schemeClr val="accent3">
                    <a:lumMod val="75000"/>
                  </a:schemeClr>
                </a:solidFill>
              </a:ln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1FC33B-AFC0-0D3B-2DE1-627BC2557A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0" y="121875"/>
            <a:ext cx="9144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Appendix 0.5 – 2D Simulations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9454B-C435-0C87-5068-2EAE4E3DD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6" name="Picture 5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CDD44910-F4F2-899D-00C9-F960739F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64" y="2592534"/>
            <a:ext cx="1955800" cy="927100"/>
          </a:xfrm>
          <a:prstGeom prst="rect">
            <a:avLst/>
          </a:prstGeom>
        </p:spPr>
      </p:pic>
      <p:pic>
        <p:nvPicPr>
          <p:cNvPr id="8" name="Picture 7" descr="A math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E970BEE9-F20E-C878-20D2-64D66BA6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662" y="1143654"/>
            <a:ext cx="3925673" cy="1891646"/>
          </a:xfrm>
          <a:prstGeom prst="rect">
            <a:avLst/>
          </a:prstGeom>
        </p:spPr>
      </p:pic>
      <p:pic>
        <p:nvPicPr>
          <p:cNvPr id="10" name="Picture 9" descr="A close-up of symbols&#10;&#10;Description automatically generated">
            <a:extLst>
              <a:ext uri="{FF2B5EF4-FFF2-40B4-BE49-F238E27FC236}">
                <a16:creationId xmlns:a16="http://schemas.microsoft.com/office/drawing/2014/main" id="{200AC155-19BE-EDE8-8B31-B40A13CD5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51" y="3035300"/>
            <a:ext cx="4762500" cy="13208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B4CE240D-44A8-521F-1154-ABE79729C940}"/>
              </a:ext>
            </a:extLst>
          </p:cNvPr>
          <p:cNvSpPr/>
          <p:nvPr/>
        </p:nvSpPr>
        <p:spPr>
          <a:xfrm>
            <a:off x="2553730" y="1252151"/>
            <a:ext cx="343932" cy="36078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6613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0" y="121875"/>
            <a:ext cx="9144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>
                <a:solidFill>
                  <a:schemeClr val="dk1"/>
                </a:solidFill>
              </a:rPr>
              <a:t>Appendix 1</a:t>
            </a:r>
            <a:endParaRPr/>
          </a:p>
        </p:txBody>
      </p:sp>
      <p:pic>
        <p:nvPicPr>
          <p:cNvPr id="300" name="Google Shape;300;p48" title="Screenshot 2025-05-15 at 01.09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24" y="1091628"/>
            <a:ext cx="3441423" cy="15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8" title="Screenshot 2025-05-15 at 01.19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975" y="1211950"/>
            <a:ext cx="3795475" cy="9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8" title="Screenshot 2025-05-15 at 01.24.2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999" y="2438550"/>
            <a:ext cx="3441425" cy="1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 title="Screenshot 2025-05-15 at 01.24.4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598" y="2982975"/>
            <a:ext cx="3378876" cy="18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8" title="Screenshot 2025-05-15 at 01.25.5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4263" y="3693100"/>
            <a:ext cx="4378900" cy="7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627B0-922D-65D1-B724-F7B75DBAAE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0" y="121875"/>
            <a:ext cx="9144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>
                <a:solidFill>
                  <a:schemeClr val="dk1"/>
                </a:solidFill>
              </a:rPr>
              <a:t>Appendix 1</a:t>
            </a:r>
            <a:endParaRPr/>
          </a:p>
        </p:txBody>
      </p:sp>
      <p:pic>
        <p:nvPicPr>
          <p:cNvPr id="300" name="Google Shape;300;p48" title="Screenshot 2025-05-15 at 01.09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24" y="1091628"/>
            <a:ext cx="3441423" cy="15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 title="Screenshot 2025-05-15 at 01.24.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77" y="3050501"/>
            <a:ext cx="3378876" cy="18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59A14C0A-59D9-79D2-DB5E-A7860BC2B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432" y="771375"/>
            <a:ext cx="3685169" cy="2410072"/>
          </a:xfrm>
          <a:prstGeom prst="rect">
            <a:avLst/>
          </a:prstGeom>
        </p:spPr>
      </p:pic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E98865B-5CF1-3CE6-E502-AE4A7ABE3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266" y="3308350"/>
            <a:ext cx="4573657" cy="13139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B94BB-1F34-4646-BDA4-19997A3333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4333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0" y="121875"/>
            <a:ext cx="9144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Appendix 0.1 – 1D Barrier Definitions</a:t>
            </a:r>
            <a:endParaRPr dirty="0"/>
          </a:p>
        </p:txBody>
      </p:sp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D771D2D-47D0-FA07-3E79-A8CD0BC4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71" y="1004568"/>
            <a:ext cx="5290458" cy="37221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21ECE-3978-8868-908D-E963EE2F5D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6891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/>
        </p:nvSpPr>
        <p:spPr>
          <a:xfrm>
            <a:off x="52925" y="272800"/>
            <a:ext cx="90384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dirty="0">
                <a:solidFill>
                  <a:schemeClr val="dk1"/>
                </a:solidFill>
              </a:rPr>
              <a:t>Appendix 2 - </a:t>
            </a:r>
            <a:r>
              <a:rPr lang="en" sz="3020" b="1" dirty="0">
                <a:solidFill>
                  <a:schemeClr val="dk1"/>
                </a:solidFill>
              </a:rPr>
              <a:t>Split Operator Method</a:t>
            </a:r>
            <a:r>
              <a:rPr lang="en" sz="3020" dirty="0">
                <a:solidFill>
                  <a:schemeClr val="dk1"/>
                </a:solidFill>
              </a:rPr>
              <a:t> - Numerical Simulations</a:t>
            </a:r>
            <a:endParaRPr i="1" dirty="0"/>
          </a:p>
        </p:txBody>
      </p:sp>
      <p:pic>
        <p:nvPicPr>
          <p:cNvPr id="310" name="Google Shape;310;p49" title="Screenshot 2025-05-15 at 14.51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25" y="1478150"/>
            <a:ext cx="3583525" cy="29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 title="Screenshot 2025-05-15 at 14.52.2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2110450"/>
            <a:ext cx="4794250" cy="15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7BFE0-0C9C-0E83-9C9C-C6612D8264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75" y="1529300"/>
            <a:ext cx="4595500" cy="2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 title="Screenshot 2025-04-08 at 12.34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825" y="1288950"/>
            <a:ext cx="3756176" cy="8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 title="Screenshot 2025-04-08 at 12.34.4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3425" y="2397600"/>
            <a:ext cx="2404300" cy="7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 title="Screenshot 2025-04-08 at 12.34.5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6753" y="3426175"/>
            <a:ext cx="2158325" cy="8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/>
          <p:nvPr/>
        </p:nvSpPr>
        <p:spPr>
          <a:xfrm>
            <a:off x="5184075" y="3731975"/>
            <a:ext cx="624900" cy="26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5451850" y="4534825"/>
            <a:ext cx="3160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is a </a:t>
            </a:r>
            <a:r>
              <a:rPr lang="en" sz="1800" b="1" i="1">
                <a:solidFill>
                  <a:schemeClr val="dk2"/>
                </a:solidFill>
              </a:rPr>
              <a:t>classical</a:t>
            </a:r>
            <a:r>
              <a:rPr lang="en" sz="1800" i="1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approach.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028375" y="3311675"/>
            <a:ext cx="2284500" cy="1106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88ED398A-13B2-EED0-C185-33F6EA5FB0BA}"/>
              </a:ext>
            </a:extLst>
          </p:cNvPr>
          <p:cNvSpPr txBox="1"/>
          <p:nvPr/>
        </p:nvSpPr>
        <p:spPr>
          <a:xfrm>
            <a:off x="52800" y="24260"/>
            <a:ext cx="90384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Appendix 3 - </a:t>
            </a:r>
            <a:r>
              <a:rPr lang="en" sz="3000" dirty="0"/>
              <a:t>Tunneling Time Through Barrier</a:t>
            </a:r>
            <a:br>
              <a:rPr lang="en" sz="3000" dirty="0"/>
            </a:br>
            <a:r>
              <a:rPr lang="en" sz="3000" dirty="0"/>
              <a:t>Using Larmor Clocks</a:t>
            </a:r>
            <a:endParaRPr sz="3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ED5A7-E27B-DC8E-134E-DDF69126A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88ED398A-13B2-EED0-C185-33F6EA5FB0BA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Appendix 4 – </a:t>
            </a:r>
            <a:r>
              <a:rPr lang="en" sz="3000" dirty="0"/>
              <a:t>Simulation Workflow</a:t>
            </a:r>
            <a:endParaRPr sz="3000" i="1" dirty="0"/>
          </a:p>
        </p:txBody>
      </p:sp>
      <p:pic>
        <p:nvPicPr>
          <p:cNvPr id="4" name="Picture 3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C3694830-ABAA-61E5-8F10-12AF7FC6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693" y="670560"/>
            <a:ext cx="3776614" cy="44198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D255C-5674-B5D5-162B-87DC304053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7203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88ED398A-13B2-EED0-C185-33F6EA5FB0BA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Appendix 5 – Split Operator Method</a:t>
            </a:r>
            <a:endParaRPr sz="3000" i="1" dirty="0"/>
          </a:p>
        </p:txBody>
      </p:sp>
      <p:pic>
        <p:nvPicPr>
          <p:cNvPr id="5" name="Picture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FD5572DF-ACEF-D475-B7BE-AE5B3842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1" y="892629"/>
            <a:ext cx="4907297" cy="39134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74E9C-9634-27B1-88BC-0597EE9A5C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8294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88ED398A-13B2-EED0-C185-33F6EA5FB0BA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Appendix 6 – Yoshida Method</a:t>
            </a:r>
            <a:endParaRPr sz="3000" i="1" dirty="0"/>
          </a:p>
        </p:txBody>
      </p:sp>
      <p:pic>
        <p:nvPicPr>
          <p:cNvPr id="4" name="Picture 3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17AA2E08-29D6-8E4F-C2AB-D29C5206F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863600"/>
            <a:ext cx="3644900" cy="977900"/>
          </a:xfrm>
          <a:prstGeom prst="rect">
            <a:avLst/>
          </a:prstGeom>
        </p:spPr>
      </p:pic>
      <p:pic>
        <p:nvPicPr>
          <p:cNvPr id="6" name="Picture 5" descr="A black text with a triangle and a square&#10;&#10;Description automatically generated">
            <a:extLst>
              <a:ext uri="{FF2B5EF4-FFF2-40B4-BE49-F238E27FC236}">
                <a16:creationId xmlns:a16="http://schemas.microsoft.com/office/drawing/2014/main" id="{F51626F9-5B4D-3821-037E-7F3AAAE03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054272"/>
            <a:ext cx="4267200" cy="673196"/>
          </a:xfrm>
          <a:prstGeom prst="rect">
            <a:avLst/>
          </a:prstGeom>
        </p:spPr>
      </p:pic>
      <p:pic>
        <p:nvPicPr>
          <p:cNvPr id="8" name="Picture 7" descr="A math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0950104E-C9A9-6ED3-E4C7-A1676F6C2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429" y="2896397"/>
            <a:ext cx="2177142" cy="1141528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4754269-5B11-FE44-6223-2DCEDB921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4037925"/>
            <a:ext cx="4114800" cy="94115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107726-D573-BEA4-2DDE-02D4A4E086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2847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88ED398A-13B2-EED0-C185-33F6EA5FB0BA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Appendix 7 – Comparison Between dt</a:t>
            </a:r>
            <a:r>
              <a:rPr lang="en" sz="3000" baseline="30000" dirty="0">
                <a:solidFill>
                  <a:schemeClr val="dk1"/>
                </a:solidFill>
              </a:rPr>
              <a:t>3</a:t>
            </a:r>
            <a:r>
              <a:rPr lang="en" sz="3000" dirty="0">
                <a:solidFill>
                  <a:schemeClr val="dk1"/>
                </a:solidFill>
              </a:rPr>
              <a:t> and dt</a:t>
            </a:r>
            <a:r>
              <a:rPr lang="en" sz="3000" baseline="30000" dirty="0">
                <a:solidFill>
                  <a:schemeClr val="dk1"/>
                </a:solidFill>
              </a:rPr>
              <a:t>5</a:t>
            </a:r>
            <a:endParaRPr sz="3000" i="1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05597-1B18-6965-CB4C-CE814B08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95426"/>
            <a:ext cx="7772400" cy="45480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5BAC4-A7B9-48C2-E967-E4B669174C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637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Classic </a:t>
            </a:r>
            <a:r>
              <a:rPr lang="en" sz="2320" b="1"/>
              <a:t>Time of Arrival</a:t>
            </a:r>
            <a:r>
              <a:rPr lang="en" sz="2320"/>
              <a:t> = Errors Due To Lack of Knowledge</a:t>
            </a:r>
            <a:endParaRPr sz="232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00" y="1350525"/>
            <a:ext cx="7084199" cy="33128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2FA2A-D490-EEF3-B381-F39D74BA2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88ED398A-13B2-EED0-C185-33F6EA5FB0BA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Appendix 7 – </a:t>
            </a:r>
            <a:r>
              <a:rPr lang="en-GB" sz="3000" dirty="0">
                <a:solidFill>
                  <a:schemeClr val="dk1"/>
                </a:solidFill>
              </a:rPr>
              <a:t>Comparison Between dt</a:t>
            </a:r>
            <a:r>
              <a:rPr lang="en-GB" sz="3000" baseline="30000" dirty="0">
                <a:solidFill>
                  <a:schemeClr val="dk1"/>
                </a:solidFill>
              </a:rPr>
              <a:t>3</a:t>
            </a:r>
            <a:r>
              <a:rPr lang="en-GB" sz="3000" dirty="0">
                <a:solidFill>
                  <a:schemeClr val="dk1"/>
                </a:solidFill>
              </a:rPr>
              <a:t> and dt</a:t>
            </a:r>
            <a:r>
              <a:rPr lang="en-GB" sz="3000" baseline="30000" dirty="0">
                <a:solidFill>
                  <a:schemeClr val="dk1"/>
                </a:solidFill>
              </a:rPr>
              <a:t>5</a:t>
            </a:r>
            <a:endParaRPr lang="en-GB" sz="3000" i="1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EBF78-13EB-028E-7A74-A8268B10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670560"/>
            <a:ext cx="5041900" cy="4445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848A8-F9CC-ED8D-D3A2-A4541DF2A1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3361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88ED398A-13B2-EED0-C185-33F6EA5FB0BA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Appendix 8 – Complex Absorption Potentials</a:t>
            </a:r>
            <a:endParaRPr sz="3000" i="1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7D0D4D2-CE46-7962-A5A7-4E596D9C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639" y="1094763"/>
            <a:ext cx="1206500" cy="74930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D1E4333-40F6-25B1-759B-7C836F087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6" y="2088185"/>
            <a:ext cx="3946979" cy="1753384"/>
          </a:xfrm>
          <a:prstGeom prst="rect">
            <a:avLst/>
          </a:prstGeom>
        </p:spPr>
      </p:pic>
      <p:pic>
        <p:nvPicPr>
          <p:cNvPr id="12" name="Picture 11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B6442128-7357-CC53-D1A4-D376F07B3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21" y="3674086"/>
            <a:ext cx="5873750" cy="12426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873CBF-65F1-CE05-AAC5-8BA9FF78CC15}"/>
              </a:ext>
            </a:extLst>
          </p:cNvPr>
          <p:cNvSpPr txBox="1"/>
          <p:nvPr/>
        </p:nvSpPr>
        <p:spPr>
          <a:xfrm>
            <a:off x="320221" y="1146248"/>
            <a:ext cx="450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3600" dirty="0"/>
              <a:t>Add To Hamiltonian: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71AEF8-E0AD-96C3-7439-90E00E8A1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473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6D7BBF-3EF2-17AA-616F-94A20883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0" y="403621"/>
            <a:ext cx="6048523" cy="216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B6C03E-DFE7-7705-8990-B56848244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9" y="2687835"/>
            <a:ext cx="6048524" cy="2168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89F32B-BC7F-6582-A09B-6D6303E112FE}"/>
              </a:ext>
            </a:extLst>
          </p:cNvPr>
          <p:cNvSpPr txBox="1"/>
          <p:nvPr/>
        </p:nvSpPr>
        <p:spPr>
          <a:xfrm>
            <a:off x="6610424" y="1210687"/>
            <a:ext cx="23085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No Absorption -&gt; Reflection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B0AC3-C8BA-2982-2F62-10A7C26D0672}"/>
              </a:ext>
            </a:extLst>
          </p:cNvPr>
          <p:cNvSpPr txBox="1"/>
          <p:nvPr/>
        </p:nvSpPr>
        <p:spPr>
          <a:xfrm>
            <a:off x="6610424" y="3494900"/>
            <a:ext cx="18109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With Absorption</a:t>
            </a:r>
          </a:p>
        </p:txBody>
      </p:sp>
      <p:sp>
        <p:nvSpPr>
          <p:cNvPr id="6" name="Google Shape;309;p49">
            <a:extLst>
              <a:ext uri="{FF2B5EF4-FFF2-40B4-BE49-F238E27FC236}">
                <a16:creationId xmlns:a16="http://schemas.microsoft.com/office/drawing/2014/main" id="{69579833-53B7-6D57-0F9B-F5EADABE7D84}"/>
              </a:ext>
            </a:extLst>
          </p:cNvPr>
          <p:cNvSpPr txBox="1"/>
          <p:nvPr/>
        </p:nvSpPr>
        <p:spPr>
          <a:xfrm>
            <a:off x="52800" y="-55284"/>
            <a:ext cx="9038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Choosing Absorption Potentials</a:t>
            </a:r>
            <a:endParaRPr sz="2000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704B0-6DEF-3EB1-3ABB-D04FFC50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7339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0068227-B409-C667-384C-7EC804CFF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23" y="77706"/>
            <a:ext cx="3554123" cy="2828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5B0B67-37DF-E39A-6DD2-67B5177A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9" y="2998374"/>
            <a:ext cx="3851763" cy="15357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AFF27D-504F-595A-0223-B820732A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456" y="2998373"/>
            <a:ext cx="3851764" cy="15357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5815F0-6E8E-2079-70F9-EEF9F46BC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967" y="77706"/>
            <a:ext cx="3554122" cy="28287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DCDEFC-2216-A7EA-F99C-5685BEAB1F24}"/>
              </a:ext>
            </a:extLst>
          </p:cNvPr>
          <p:cNvSpPr txBox="1"/>
          <p:nvPr/>
        </p:nvSpPr>
        <p:spPr>
          <a:xfrm>
            <a:off x="526775" y="4626029"/>
            <a:ext cx="3852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050" dirty="0"/>
              <a:t>No or reflecting (bad) Absorption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BA1C9-287A-109A-F647-31D7925E6A27}"/>
              </a:ext>
            </a:extLst>
          </p:cNvPr>
          <p:cNvSpPr txBox="1"/>
          <p:nvPr/>
        </p:nvSpPr>
        <p:spPr>
          <a:xfrm>
            <a:off x="5371478" y="4626029"/>
            <a:ext cx="31130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050" dirty="0"/>
              <a:t>With Best Fit Absorption Layer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44D491B-AE6D-ACC4-5D16-AE47BA1496DB}"/>
              </a:ext>
            </a:extLst>
          </p:cNvPr>
          <p:cNvSpPr/>
          <p:nvPr/>
        </p:nvSpPr>
        <p:spPr>
          <a:xfrm>
            <a:off x="2567117" y="417041"/>
            <a:ext cx="1093573" cy="135306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05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B0807F-6BF7-B20D-96E4-0EA49CB701BA}"/>
              </a:ext>
            </a:extLst>
          </p:cNvPr>
          <p:cNvSpPr/>
          <p:nvPr/>
        </p:nvSpPr>
        <p:spPr>
          <a:xfrm>
            <a:off x="7018638" y="420130"/>
            <a:ext cx="1093573" cy="135306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0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F8BCF-CE40-9F65-DB0C-F8DA337A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40130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EC25E-3CAD-AC47-15FC-87A7E059D6C3}"/>
              </a:ext>
            </a:extLst>
          </p:cNvPr>
          <p:cNvSpPr txBox="1"/>
          <p:nvPr/>
        </p:nvSpPr>
        <p:spPr>
          <a:xfrm>
            <a:off x="535781" y="192881"/>
            <a:ext cx="732948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700" b="1" dirty="0"/>
              <a:t>Absorption Functions For Simulations</a:t>
            </a:r>
            <a:br>
              <a:rPr lang="en-BE" sz="2700" b="1" dirty="0"/>
            </a:br>
            <a:r>
              <a:rPr lang="en-BE" sz="1050" dirty="0"/>
              <a:t>Apply an absorbing boundary at the edge of the simulated domain</a:t>
            </a:r>
          </a:p>
        </p:txBody>
      </p:sp>
      <p:pic>
        <p:nvPicPr>
          <p:cNvPr id="5" name="Picture 4" descr="A black and white image of a square with a square and a square with a square with a square with a square with a square with a square with a square with a square with a square with&#10;&#10;Description automatically generated">
            <a:extLst>
              <a:ext uri="{FF2B5EF4-FFF2-40B4-BE49-F238E27FC236}">
                <a16:creationId xmlns:a16="http://schemas.microsoft.com/office/drawing/2014/main" id="{E014BDA9-B964-C0A2-1E3C-64798D407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2" y="1355389"/>
            <a:ext cx="4564856" cy="639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008E1-B9C0-26DE-658D-DF75F449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550" y="1532294"/>
            <a:ext cx="2514600" cy="285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EE3D40-53AA-30CF-5FB1-85D7965F16EC}"/>
              </a:ext>
            </a:extLst>
          </p:cNvPr>
          <p:cNvSpPr txBox="1"/>
          <p:nvPr/>
        </p:nvSpPr>
        <p:spPr>
          <a:xfrm>
            <a:off x="535782" y="1028700"/>
            <a:ext cx="3596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Polynomial </a:t>
            </a:r>
            <a:r>
              <a:rPr lang="en-BE" sz="1050" b="1" dirty="0"/>
              <a:t>Complex Absorpting Potential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2ADD-C0FB-463F-DA48-F5F15470E238}"/>
              </a:ext>
            </a:extLst>
          </p:cNvPr>
          <p:cNvSpPr txBox="1"/>
          <p:nvPr/>
        </p:nvSpPr>
        <p:spPr>
          <a:xfrm>
            <a:off x="535782" y="2294751"/>
            <a:ext cx="3596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Gaussian </a:t>
            </a:r>
            <a:r>
              <a:rPr lang="en-BE" sz="1050" b="1" dirty="0"/>
              <a:t>Complex Absorpting Potential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25A9A7-044F-EDBE-F2BC-FAB51EBF7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" y="2690577"/>
            <a:ext cx="4410075" cy="361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785D79-39E0-1821-D71A-572ACA1D5269}"/>
              </a:ext>
            </a:extLst>
          </p:cNvPr>
          <p:cNvSpPr txBox="1"/>
          <p:nvPr/>
        </p:nvSpPr>
        <p:spPr>
          <a:xfrm>
            <a:off x="535782" y="3267378"/>
            <a:ext cx="3596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Cosine </a:t>
            </a:r>
            <a:r>
              <a:rPr lang="en-BE" sz="1050" b="1" dirty="0"/>
              <a:t>Window Mask Absorber</a:t>
            </a:r>
          </a:p>
        </p:txBody>
      </p:sp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85BB53-6F82-E0D0-F63B-084119B22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1" y="3676650"/>
            <a:ext cx="45910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D430A0-7B32-CE18-2BFE-082738522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550" y="2728677"/>
            <a:ext cx="2514600" cy="285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A28A0C-79B6-DF68-1611-2F832ABF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5561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EC25E-3CAD-AC47-15FC-87A7E059D6C3}"/>
              </a:ext>
            </a:extLst>
          </p:cNvPr>
          <p:cNvSpPr txBox="1"/>
          <p:nvPr/>
        </p:nvSpPr>
        <p:spPr>
          <a:xfrm>
            <a:off x="535781" y="192881"/>
            <a:ext cx="732948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700" b="1" dirty="0"/>
              <a:t>Absorption Functions For Simulations</a:t>
            </a:r>
            <a:br>
              <a:rPr lang="en-BE" sz="2700" b="1" dirty="0"/>
            </a:br>
            <a:r>
              <a:rPr lang="en-BE" sz="1050" dirty="0"/>
              <a:t>Apply an absorbing boundary at the edge of the simulated domain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E3D40-53AA-30CF-5FB1-85D7965F16EC}"/>
              </a:ext>
            </a:extLst>
          </p:cNvPr>
          <p:cNvSpPr txBox="1"/>
          <p:nvPr/>
        </p:nvSpPr>
        <p:spPr>
          <a:xfrm>
            <a:off x="535782" y="1028700"/>
            <a:ext cx="3596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Manalopoulos Transmission-Free CAP (TFAP)</a:t>
            </a:r>
            <a:endParaRPr lang="en-BE" sz="10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62ADD-C0FB-463F-DA48-F5F15470E238}"/>
              </a:ext>
            </a:extLst>
          </p:cNvPr>
          <p:cNvSpPr txBox="1"/>
          <p:nvPr/>
        </p:nvSpPr>
        <p:spPr>
          <a:xfrm>
            <a:off x="535782" y="2571750"/>
            <a:ext cx="3596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Riss-Meyer Reflection-Free CAP (RF-CAP)</a:t>
            </a:r>
            <a:endParaRPr lang="en-BE" sz="105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785D79-39E0-1821-D71A-572ACA1D5269}"/>
              </a:ext>
            </a:extLst>
          </p:cNvPr>
          <p:cNvSpPr txBox="1"/>
          <p:nvPr/>
        </p:nvSpPr>
        <p:spPr>
          <a:xfrm>
            <a:off x="535781" y="3800108"/>
            <a:ext cx="3596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Smopoth Exterior-Scaling (SES) CAP</a:t>
            </a:r>
            <a:endParaRPr lang="en-BE" sz="1050" b="1" dirty="0"/>
          </a:p>
        </p:txBody>
      </p:sp>
      <p:pic>
        <p:nvPicPr>
          <p:cNvPr id="4" name="Picture 3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238E52BA-9135-18DB-4CF7-65454C55E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29" y="1383628"/>
            <a:ext cx="5333633" cy="936890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92FB2E0-BB94-4C98-C471-A92FD9CE7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836"/>
          <a:stretch/>
        </p:blipFill>
        <p:spPr>
          <a:xfrm>
            <a:off x="882528" y="4114801"/>
            <a:ext cx="5829300" cy="723533"/>
          </a:xfrm>
          <a:prstGeom prst="rect">
            <a:avLst/>
          </a:prstGeom>
        </p:spPr>
      </p:pic>
      <p:pic>
        <p:nvPicPr>
          <p:cNvPr id="14" name="Picture 13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02A852D4-F003-33E1-1037-2E62F52FC5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886" b="9412"/>
          <a:stretch/>
        </p:blipFill>
        <p:spPr>
          <a:xfrm>
            <a:off x="882528" y="2960164"/>
            <a:ext cx="5829300" cy="626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62EEC1-9E97-F24B-CA51-75FBE6FDA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96" y="1850781"/>
            <a:ext cx="251460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DD14A4-BD3F-12D7-AD1F-DBFF05669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234" y="3006970"/>
            <a:ext cx="2514600" cy="285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47D55C-8F69-A28D-ED4F-1D3CD128B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96" y="4124452"/>
            <a:ext cx="2514600" cy="285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4D4E87-FCC3-4F89-7225-301C19C3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17647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88ED398A-13B2-EED0-C185-33F6EA5FB0BA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Appendix 9 – Spectral Derivation</a:t>
            </a:r>
            <a:endParaRPr sz="3000" i="1" dirty="0"/>
          </a:p>
        </p:txBody>
      </p:sp>
      <p:pic>
        <p:nvPicPr>
          <p:cNvPr id="4" name="Picture 3" descr="A set of black symbols&#10;&#10;Description automatically generated with medium confidence">
            <a:extLst>
              <a:ext uri="{FF2B5EF4-FFF2-40B4-BE49-F238E27FC236}">
                <a16:creationId xmlns:a16="http://schemas.microsoft.com/office/drawing/2014/main" id="{906CF962-C7EF-8021-8856-99C23F2B7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96" y="950075"/>
            <a:ext cx="2895600" cy="1689100"/>
          </a:xfrm>
          <a:prstGeom prst="rect">
            <a:avLst/>
          </a:prstGeom>
        </p:spPr>
      </p:pic>
      <p:pic>
        <p:nvPicPr>
          <p:cNvPr id="7" name="Picture 6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E075CC4E-C139-39BA-6CD8-DDE913C9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038" y="948261"/>
            <a:ext cx="3302000" cy="17018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4B452E7-595C-AAF3-2E6A-DDDE26C1BBE8}"/>
              </a:ext>
            </a:extLst>
          </p:cNvPr>
          <p:cNvSpPr/>
          <p:nvPr/>
        </p:nvSpPr>
        <p:spPr>
          <a:xfrm>
            <a:off x="3852938" y="1609568"/>
            <a:ext cx="1099457" cy="37011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257EE4-7D10-F5C8-E7BF-D08BF0324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69" y="2691414"/>
            <a:ext cx="2650227" cy="2067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F7C6AB-00BB-CB41-087F-800A150A5D74}"/>
              </a:ext>
            </a:extLst>
          </p:cNvPr>
          <p:cNvSpPr txBox="1"/>
          <p:nvPr/>
        </p:nvSpPr>
        <p:spPr>
          <a:xfrm>
            <a:off x="621696" y="4650596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BE" dirty="0"/>
              <a:t> Space – Frequency Sampling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1043E3-67BA-2711-0941-F77D4D846BA7}"/>
              </a:ext>
            </a:extLst>
          </p:cNvPr>
          <p:cNvSpPr txBox="1"/>
          <p:nvPr/>
        </p:nvSpPr>
        <p:spPr>
          <a:xfrm>
            <a:off x="5444067" y="2927762"/>
            <a:ext cx="314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accurate way to take derivates given a discrete working space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E90B43A-7BAC-4D24-3878-90337726BC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1800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023" y="892281"/>
            <a:ext cx="5519953" cy="40181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EBCBD01B-DB1D-3BBB-0DA7-8F1673FDB392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Appendix Strong Barrier</a:t>
            </a:r>
            <a:endParaRPr sz="30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9E0A3-E544-BA68-4115-B3CF75A3EE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167" y="914399"/>
            <a:ext cx="5712012" cy="39822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78;p44">
            <a:extLst>
              <a:ext uri="{FF2B5EF4-FFF2-40B4-BE49-F238E27FC236}">
                <a16:creationId xmlns:a16="http://schemas.microsoft.com/office/drawing/2014/main" id="{56890395-0DC7-C0CC-F8F5-093EA3E0F7D4}"/>
              </a:ext>
            </a:extLst>
          </p:cNvPr>
          <p:cNvSpPr txBox="1"/>
          <p:nvPr/>
        </p:nvSpPr>
        <p:spPr>
          <a:xfrm>
            <a:off x="0" y="121875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20" dirty="0" err="1">
                <a:solidFill>
                  <a:schemeClr val="dk1"/>
                </a:solidFill>
              </a:rPr>
              <a:t>Tunneling</a:t>
            </a:r>
            <a:r>
              <a:rPr lang="en-GB" sz="3020" dirty="0">
                <a:solidFill>
                  <a:schemeClr val="dk1"/>
                </a:solidFill>
              </a:rPr>
              <a:t> Time - </a:t>
            </a:r>
            <a:r>
              <a:rPr lang="en-GB" sz="3020" b="1" dirty="0">
                <a:solidFill>
                  <a:schemeClr val="dk1"/>
                </a:solidFill>
              </a:rPr>
              <a:t>Circular Magnetic Barrier</a:t>
            </a:r>
            <a:endParaRPr lang="en-GB" sz="3200" dirty="0"/>
          </a:p>
        </p:txBody>
      </p:sp>
      <p:pic>
        <p:nvPicPr>
          <p:cNvPr id="7" name="Picture 6" descr="A diagram of a cylinder and cone&#10;&#10;Description automatically generated">
            <a:extLst>
              <a:ext uri="{FF2B5EF4-FFF2-40B4-BE49-F238E27FC236}">
                <a16:creationId xmlns:a16="http://schemas.microsoft.com/office/drawing/2014/main" id="{40B28E7E-B28D-DE2D-19D9-128B6B69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33" y="1515689"/>
            <a:ext cx="2710928" cy="22936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43A50-268E-233C-D737-9665DEFD8C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2558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4F5620C4-A81B-B2A6-56CB-7EE74FCF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64" y="881956"/>
            <a:ext cx="4829890" cy="3547853"/>
          </a:xfrm>
          <a:prstGeom prst="rect">
            <a:avLst/>
          </a:prstGeom>
        </p:spPr>
      </p:pic>
      <p:sp>
        <p:nvSpPr>
          <p:cNvPr id="4" name="Google Shape;278;p44">
            <a:extLst>
              <a:ext uri="{FF2B5EF4-FFF2-40B4-BE49-F238E27FC236}">
                <a16:creationId xmlns:a16="http://schemas.microsoft.com/office/drawing/2014/main" id="{80453BDA-E9B4-F570-DB81-B6D87F55BE38}"/>
              </a:ext>
            </a:extLst>
          </p:cNvPr>
          <p:cNvSpPr txBox="1"/>
          <p:nvPr/>
        </p:nvSpPr>
        <p:spPr>
          <a:xfrm>
            <a:off x="0" y="121875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dirty="0">
                <a:solidFill>
                  <a:schemeClr val="dk1"/>
                </a:solidFill>
              </a:rPr>
              <a:t>Tunneling Time - </a:t>
            </a:r>
            <a:r>
              <a:rPr lang="en" sz="3020" b="1" dirty="0">
                <a:solidFill>
                  <a:schemeClr val="dk1"/>
                </a:solidFill>
              </a:rPr>
              <a:t>Gaussian Magnetic Barrier</a:t>
            </a:r>
            <a:endParaRPr dirty="0"/>
          </a:p>
        </p:txBody>
      </p:sp>
      <p:pic>
        <p:nvPicPr>
          <p:cNvPr id="10" name="Picture 9" descr="A green and purple graph&#10;&#10;Description automatically generated">
            <a:extLst>
              <a:ext uri="{FF2B5EF4-FFF2-40B4-BE49-F238E27FC236}">
                <a16:creationId xmlns:a16="http://schemas.microsoft.com/office/drawing/2014/main" id="{583E1F06-C565-89F9-E0DF-8A4F5F9F7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3356"/>
            <a:ext cx="2266164" cy="21567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381452-D731-7064-EBDA-8FEC4480C0A5}"/>
              </a:ext>
            </a:extLst>
          </p:cNvPr>
          <p:cNvSpPr txBox="1"/>
          <p:nvPr/>
        </p:nvSpPr>
        <p:spPr>
          <a:xfrm>
            <a:off x="6966962" y="2293227"/>
            <a:ext cx="2004916" cy="312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 dirty="0">
                <a:solidFill>
                  <a:srgbClr val="C00000"/>
                </a:solidFill>
              </a:rPr>
              <a:t>Larmor Clock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99884-7330-667F-83A0-B4CC27F08741}"/>
              </a:ext>
            </a:extLst>
          </p:cNvPr>
          <p:cNvSpPr txBox="1"/>
          <p:nvPr/>
        </p:nvSpPr>
        <p:spPr>
          <a:xfrm>
            <a:off x="6966962" y="2655882"/>
            <a:ext cx="2004916" cy="3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 dirty="0">
                <a:solidFill>
                  <a:schemeClr val="accent1"/>
                </a:solidFill>
              </a:rPr>
              <a:t>2R = 2 ln 2 σ (FWHM)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FDFD1-3749-BEC0-6337-3B797990FE96}"/>
              </a:ext>
            </a:extLst>
          </p:cNvPr>
          <p:cNvSpPr txBox="1"/>
          <p:nvPr/>
        </p:nvSpPr>
        <p:spPr>
          <a:xfrm>
            <a:off x="6966962" y="3338171"/>
            <a:ext cx="1445518" cy="3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 dirty="0">
                <a:solidFill>
                  <a:schemeClr val="accent4">
                    <a:lumMod val="75000"/>
                  </a:schemeClr>
                </a:solidFill>
              </a:rPr>
              <a:t>2R = 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F3199D-C1F8-7F0E-966D-B7EE8830CC72}"/>
              </a:ext>
            </a:extLst>
          </p:cNvPr>
          <p:cNvSpPr txBox="1"/>
          <p:nvPr/>
        </p:nvSpPr>
        <p:spPr>
          <a:xfrm>
            <a:off x="6966962" y="1337370"/>
            <a:ext cx="1445518" cy="3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 dirty="0">
                <a:solidFill>
                  <a:srgbClr val="00B050"/>
                </a:solidFill>
              </a:rPr>
              <a:t>2R = 3σ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B84857-6BDC-883B-29D6-541C14015F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057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</a:t>
            </a:r>
            <a:r>
              <a:rPr lang="en" b="1"/>
              <a:t>Time of Arrival</a:t>
            </a:r>
            <a:r>
              <a:rPr lang="en"/>
              <a:t> = Inherent Uncertainty</a:t>
            </a:r>
            <a:endParaRPr/>
          </a:p>
        </p:txBody>
      </p:sp>
      <p:pic>
        <p:nvPicPr>
          <p:cNvPr id="101" name="Google Shape;101;p20" title="Screenshot 2025-05-15 at 00.21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763" y="1076300"/>
            <a:ext cx="7114475" cy="381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/>
          <p:nvPr/>
        </p:nvSpPr>
        <p:spPr>
          <a:xfrm>
            <a:off x="5341750" y="4067200"/>
            <a:ext cx="2637819" cy="63285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37F05C-1F38-6E75-7066-0FC005DA0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44">
            <a:extLst>
              <a:ext uri="{FF2B5EF4-FFF2-40B4-BE49-F238E27FC236}">
                <a16:creationId xmlns:a16="http://schemas.microsoft.com/office/drawing/2014/main" id="{80453BDA-E9B4-F570-DB81-B6D87F55BE38}"/>
              </a:ext>
            </a:extLst>
          </p:cNvPr>
          <p:cNvSpPr txBox="1"/>
          <p:nvPr/>
        </p:nvSpPr>
        <p:spPr>
          <a:xfrm>
            <a:off x="0" y="76609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dirty="0">
                <a:solidFill>
                  <a:schemeClr val="dk1"/>
                </a:solidFill>
              </a:rPr>
              <a:t>Where does a Gaussian </a:t>
            </a:r>
            <a:r>
              <a:rPr lang="en" sz="3020" i="1" dirty="0">
                <a:solidFill>
                  <a:schemeClr val="dk1"/>
                </a:solidFill>
              </a:rPr>
              <a:t>even </a:t>
            </a:r>
            <a:r>
              <a:rPr lang="en" sz="3020" dirty="0">
                <a:solidFill>
                  <a:schemeClr val="dk1"/>
                </a:solidFill>
              </a:rPr>
              <a:t>begin?</a:t>
            </a:r>
            <a:endParaRPr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D3DB1F56-ABB3-1443-B148-314D2D93A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36CD47-00D8-65F1-630A-A3ED65D1EBC5}"/>
              </a:ext>
            </a:extLst>
          </p:cNvPr>
          <p:cNvGrpSpPr/>
          <p:nvPr/>
        </p:nvGrpSpPr>
        <p:grpSpPr>
          <a:xfrm rot="10800000">
            <a:off x="1254428" y="670354"/>
            <a:ext cx="6901984" cy="4608948"/>
            <a:chOff x="783648" y="534552"/>
            <a:chExt cx="6901984" cy="4608948"/>
          </a:xfrm>
        </p:grpSpPr>
        <p:pic>
          <p:nvPicPr>
            <p:cNvPr id="18" name="Picture 17" descr="A blue curve with black lines&#10;&#10;Description automatically generated with medium confidence">
              <a:extLst>
                <a:ext uri="{FF2B5EF4-FFF2-40B4-BE49-F238E27FC236}">
                  <a16:creationId xmlns:a16="http://schemas.microsoft.com/office/drawing/2014/main" id="{DC7CCAED-00E8-B4B1-0012-0B716305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-98606" y="1528682"/>
              <a:ext cx="4385193" cy="262068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0EAF8DC-684D-ED1A-4077-760201BE8313}"/>
                </a:ext>
              </a:extLst>
            </p:cNvPr>
            <p:cNvCxnSpPr/>
            <p:nvPr/>
          </p:nvCxnSpPr>
          <p:spPr>
            <a:xfrm rot="16200000">
              <a:off x="1842595" y="2849434"/>
              <a:ext cx="1258644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F67082-8C6F-CD4C-1FBB-4BB96488DBC9}"/>
                </a:ext>
              </a:extLst>
            </p:cNvPr>
            <p:cNvCxnSpPr/>
            <p:nvPr/>
          </p:nvCxnSpPr>
          <p:spPr>
            <a:xfrm rot="16200000">
              <a:off x="1851038" y="4100513"/>
              <a:ext cx="1233447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CDE3B23-9FD4-A14F-9023-702C25510997}"/>
                </a:ext>
              </a:extLst>
            </p:cNvPr>
            <p:cNvCxnSpPr/>
            <p:nvPr/>
          </p:nvCxnSpPr>
          <p:spPr>
            <a:xfrm rot="16200000">
              <a:off x="1851038" y="1615856"/>
              <a:ext cx="1233447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E823645-F9CC-800B-9EC0-C8477D4CCAE9}"/>
                </a:ext>
              </a:extLst>
            </p:cNvPr>
            <p:cNvGrpSpPr/>
            <p:nvPr/>
          </p:nvGrpSpPr>
          <p:grpSpPr>
            <a:xfrm rot="16200000">
              <a:off x="3435195" y="1528683"/>
              <a:ext cx="4608948" cy="2620685"/>
              <a:chOff x="4228279" y="1641415"/>
              <a:chExt cx="4608948" cy="2620685"/>
            </a:xfrm>
          </p:grpSpPr>
          <p:pic>
            <p:nvPicPr>
              <p:cNvPr id="5" name="Picture 4" descr="A blue curve with black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8417A4D5-D06E-0E29-A33F-C842A8A5F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8279" y="1641415"/>
                <a:ext cx="4608948" cy="2620685"/>
              </a:xfrm>
              <a:prstGeom prst="rect">
                <a:avLst/>
              </a:prstGeom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93E72ED-28DD-870F-6038-086BFEFD82F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533072" y="2657809"/>
                <a:ext cx="0" cy="1407951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8C63DDF-9508-A3C7-2C1C-3478DC11CA8B}"/>
                  </a:ext>
                </a:extLst>
              </p:cNvPr>
              <p:cNvCxnSpPr/>
              <p:nvPr/>
            </p:nvCxnSpPr>
            <p:spPr>
              <a:xfrm>
                <a:off x="4590864" y="3359360"/>
                <a:ext cx="123344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D730D86-1B86-1E1F-12E2-70F0F05A810C}"/>
                  </a:ext>
                </a:extLst>
              </p:cNvPr>
              <p:cNvCxnSpPr/>
              <p:nvPr/>
            </p:nvCxnSpPr>
            <p:spPr>
              <a:xfrm>
                <a:off x="7220876" y="3362892"/>
                <a:ext cx="123344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A7924D-8084-61A3-51DD-552F63F25157}"/>
                </a:ext>
              </a:extLst>
            </p:cNvPr>
            <p:cNvCxnSpPr>
              <a:cxnSpLocks/>
            </p:cNvCxnSpPr>
            <p:nvPr/>
          </p:nvCxnSpPr>
          <p:spPr>
            <a:xfrm>
              <a:off x="1433515" y="2235857"/>
              <a:ext cx="625211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5FA7E3-5B1D-7A8E-EFF0-C739FB5CDA75}"/>
                </a:ext>
              </a:extLst>
            </p:cNvPr>
            <p:cNvCxnSpPr/>
            <p:nvPr/>
          </p:nvCxnSpPr>
          <p:spPr>
            <a:xfrm>
              <a:off x="1433515" y="3469295"/>
              <a:ext cx="625211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7C60CB3-B12E-BA78-ED80-C6A5E78E9EC7}"/>
              </a:ext>
            </a:extLst>
          </p:cNvPr>
          <p:cNvSpPr txBox="1"/>
          <p:nvPr/>
        </p:nvSpPr>
        <p:spPr>
          <a:xfrm>
            <a:off x="6080178" y="1138028"/>
            <a:ext cx="30638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2R = 2 ln 2 σ (FWHM)</a:t>
            </a:r>
            <a:br>
              <a:rPr lang="en-BE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BE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Experimentalist’s</a:t>
            </a:r>
          </a:p>
          <a:p>
            <a:pPr algn="ctr"/>
            <a:r>
              <a:rPr lang="en-BE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Laser Beam Width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0DCF3A-1A26-3F36-CD4D-8E4A9FD81514}"/>
              </a:ext>
            </a:extLst>
          </p:cNvPr>
          <p:cNvSpPr txBox="1"/>
          <p:nvPr/>
        </p:nvSpPr>
        <p:spPr>
          <a:xfrm>
            <a:off x="-15730" y="2467398"/>
            <a:ext cx="1439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b="1" dirty="0">
                <a:solidFill>
                  <a:srgbClr val="C00000"/>
                </a:solidFill>
              </a:rPr>
              <a:t>2R = 2.51 σ</a:t>
            </a:r>
          </a:p>
          <a:p>
            <a:pPr algn="ctr"/>
            <a:r>
              <a:rPr lang="en-BE" b="1" dirty="0">
                <a:solidFill>
                  <a:srgbClr val="C00000"/>
                </a:solidFill>
              </a:rPr>
              <a:t>Larmor Clock Time Equivalent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6332C4-A264-AF1C-3F71-00E220C47AE2}"/>
              </a:ext>
            </a:extLst>
          </p:cNvPr>
          <p:cNvSpPr txBox="1"/>
          <p:nvPr/>
        </p:nvSpPr>
        <p:spPr>
          <a:xfrm>
            <a:off x="2860287" y="1129187"/>
            <a:ext cx="227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1"/>
                </a:solidFill>
              </a:rPr>
              <a:t>Bohmian Trajectory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E4698-4D9B-A530-BFA6-DFCF7F522189}"/>
              </a:ext>
            </a:extLst>
          </p:cNvPr>
          <p:cNvSpPr txBox="1"/>
          <p:nvPr/>
        </p:nvSpPr>
        <p:spPr>
          <a:xfrm>
            <a:off x="3345321" y="2784416"/>
            <a:ext cx="261612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BE" i="1" dirty="0"/>
              <a:t>Region Inside Barrier</a:t>
            </a:r>
          </a:p>
        </p:txBody>
      </p:sp>
    </p:spTree>
    <p:extLst>
      <p:ext uri="{BB962C8B-B14F-4D97-AF65-F5344CB8AC3E}">
        <p14:creationId xmlns:p14="http://schemas.microsoft.com/office/powerpoint/2010/main" val="9996460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50425_01-40_512_step_0.01_quantum_evolution_circular_mag_barrier_strength_32.0">
            <a:hlinkClick r:id="" action="ppaction://media"/>
            <a:extLst>
              <a:ext uri="{FF2B5EF4-FFF2-40B4-BE49-F238E27FC236}">
                <a16:creationId xmlns:a16="http://schemas.microsoft.com/office/drawing/2014/main" id="{F40A5467-15C1-2BF9-B8E2-5FDE7BC08A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66750"/>
            <a:ext cx="9144000" cy="3810000"/>
          </a:xfrm>
          <a:prstGeom prst="rect">
            <a:avLst/>
          </a:prstGeom>
        </p:spPr>
      </p:pic>
      <p:sp>
        <p:nvSpPr>
          <p:cNvPr id="5" name="Google Shape;278;p44">
            <a:extLst>
              <a:ext uri="{FF2B5EF4-FFF2-40B4-BE49-F238E27FC236}">
                <a16:creationId xmlns:a16="http://schemas.microsoft.com/office/drawing/2014/main" id="{58268A73-8C1A-EA19-BFB0-84DDAC3C30B1}"/>
              </a:ext>
            </a:extLst>
          </p:cNvPr>
          <p:cNvSpPr txBox="1"/>
          <p:nvPr/>
        </p:nvSpPr>
        <p:spPr>
          <a:xfrm>
            <a:off x="0" y="121875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Circular Square Barrier</a:t>
            </a: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9BB9A-5453-95E9-81AF-5961D37796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557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0424_23-37_512_step_0.01_quantum_evolution_gaussian_mag_barrier_strength_32.0">
            <a:hlinkClick r:id="" action="ppaction://media"/>
            <a:extLst>
              <a:ext uri="{FF2B5EF4-FFF2-40B4-BE49-F238E27FC236}">
                <a16:creationId xmlns:a16="http://schemas.microsoft.com/office/drawing/2014/main" id="{A964279E-7703-10CC-919D-2C9471D36D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66750"/>
            <a:ext cx="9144000" cy="3810000"/>
          </a:xfrm>
          <a:prstGeom prst="rect">
            <a:avLst/>
          </a:prstGeom>
        </p:spPr>
      </p:pic>
      <p:sp>
        <p:nvSpPr>
          <p:cNvPr id="3" name="Google Shape;278;p44">
            <a:extLst>
              <a:ext uri="{FF2B5EF4-FFF2-40B4-BE49-F238E27FC236}">
                <a16:creationId xmlns:a16="http://schemas.microsoft.com/office/drawing/2014/main" id="{647D9CFF-710E-D567-EA0D-494A9DBFFA73}"/>
              </a:ext>
            </a:extLst>
          </p:cNvPr>
          <p:cNvSpPr txBox="1"/>
          <p:nvPr/>
        </p:nvSpPr>
        <p:spPr>
          <a:xfrm>
            <a:off x="0" y="121875"/>
            <a:ext cx="9144000" cy="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 b="1" dirty="0">
                <a:solidFill>
                  <a:schemeClr val="dk1"/>
                </a:solidFill>
              </a:rPr>
              <a:t>Gaussian Square Barrier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247E2-7BC7-B0A3-E684-EC0D27D1F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649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EBCBD01B-DB1D-3BBB-0DA7-8F1673FDB392}"/>
              </a:ext>
            </a:extLst>
          </p:cNvPr>
          <p:cNvSpPr txBox="1"/>
          <p:nvPr/>
        </p:nvSpPr>
        <p:spPr>
          <a:xfrm>
            <a:off x="0" y="1925450"/>
            <a:ext cx="4187506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2D Sim Spreading</a:t>
            </a:r>
            <a:endParaRPr sz="3000" i="1" dirty="0"/>
          </a:p>
        </p:txBody>
      </p:sp>
      <p:pic>
        <p:nvPicPr>
          <p:cNvPr id="3" name="20250324_15-26_quantum_evolution">
            <a:hlinkClick r:id="" action="ppaction://media"/>
            <a:extLst>
              <a:ext uri="{FF2B5EF4-FFF2-40B4-BE49-F238E27FC236}">
                <a16:creationId xmlns:a16="http://schemas.microsoft.com/office/drawing/2014/main" id="{3A39FC73-3ED4-B5AF-D44C-3B4B6AD362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87506" y="0"/>
            <a:ext cx="4095882" cy="51198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C6483-10B8-3270-AE75-2BB082485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888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EBCBD01B-DB1D-3BBB-0DA7-8F1673FDB392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Analytical Solutions</a:t>
            </a:r>
            <a:endParaRPr sz="3000" i="1" dirty="0"/>
          </a:p>
        </p:txBody>
      </p:sp>
      <p:pic>
        <p:nvPicPr>
          <p:cNvPr id="4" name="Picture 3" descr="A graph of a number of colored lines&#10;&#10;Description automatically generated">
            <a:extLst>
              <a:ext uri="{FF2B5EF4-FFF2-40B4-BE49-F238E27FC236}">
                <a16:creationId xmlns:a16="http://schemas.microsoft.com/office/drawing/2014/main" id="{424885D1-45A4-2347-9F36-02D1BCC4F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623440"/>
            <a:ext cx="7454900" cy="449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0F8F1C-25C4-900D-9E5C-7DE655C653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0403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EBCBD01B-DB1D-3BBB-0DA7-8F1673FDB392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Analytical Solutions – Weak Barrier Theory</a:t>
            </a:r>
            <a:endParaRPr sz="3000" i="1" dirty="0"/>
          </a:p>
        </p:txBody>
      </p:sp>
      <p:pic>
        <p:nvPicPr>
          <p:cNvPr id="5" name="Picture 4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EAC7B703-32B8-8F00-9378-9BD11E046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426" y="745309"/>
            <a:ext cx="4025148" cy="1416049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C8FC13E-CDD4-30B5-8EDD-8CA08724D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93" y="2103121"/>
            <a:ext cx="3683000" cy="1320800"/>
          </a:xfrm>
          <a:prstGeom prst="rect">
            <a:avLst/>
          </a:prstGeom>
        </p:spPr>
      </p:pic>
      <p:pic>
        <p:nvPicPr>
          <p:cNvPr id="9" name="Picture 8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2499EE0C-1284-EC75-3D8B-ACE2CDFEC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529" y="2406105"/>
            <a:ext cx="4419600" cy="965200"/>
          </a:xfrm>
          <a:prstGeom prst="rect">
            <a:avLst/>
          </a:prstGeom>
        </p:spPr>
      </p:pic>
      <p:pic>
        <p:nvPicPr>
          <p:cNvPr id="11" name="Picture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9B5DBD2-84E0-24CC-2451-CFF788562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036" y="3423921"/>
            <a:ext cx="4178300" cy="15113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D64048-D09D-400F-9D37-F929E58E814E}"/>
              </a:ext>
            </a:extLst>
          </p:cNvPr>
          <p:cNvCxnSpPr/>
          <p:nvPr/>
        </p:nvCxnSpPr>
        <p:spPr>
          <a:xfrm>
            <a:off x="367393" y="2103121"/>
            <a:ext cx="8341178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3A45FD-520F-E022-4FA6-1E35E37D1FF5}"/>
              </a:ext>
            </a:extLst>
          </p:cNvPr>
          <p:cNvCxnSpPr/>
          <p:nvPr/>
        </p:nvCxnSpPr>
        <p:spPr>
          <a:xfrm>
            <a:off x="367393" y="3529150"/>
            <a:ext cx="8341178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40081B-9F92-FC57-6CA0-9DE02E7003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3316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EBCBD01B-DB1D-3BBB-0DA7-8F1673FDB392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Analytical Solution – Weak Barrier Theory</a:t>
            </a:r>
            <a:endParaRPr sz="3000" i="1" dirty="0"/>
          </a:p>
        </p:txBody>
      </p:sp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0FDC03A-5866-317E-6CD5-B4DEF566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" y="703036"/>
            <a:ext cx="4785204" cy="1868714"/>
          </a:xfrm>
          <a:prstGeom prst="rect">
            <a:avLst/>
          </a:prstGeom>
        </p:spPr>
      </p:pic>
      <p:pic>
        <p:nvPicPr>
          <p:cNvPr id="8" name="Picture 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FEE2955-1A35-DCAF-231A-C17BC9DB6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370" y="2773588"/>
            <a:ext cx="5171863" cy="2172607"/>
          </a:xfrm>
          <a:prstGeom prst="rect">
            <a:avLst/>
          </a:prstGeom>
        </p:spPr>
      </p:pic>
      <p:pic>
        <p:nvPicPr>
          <p:cNvPr id="12" name="Picture 11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E7CA848E-D200-9A51-A9F4-A285CCFCC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67" y="3903436"/>
            <a:ext cx="5556119" cy="801914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92728EE-6C5A-10BA-14C2-84C6B0D78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1691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EBCBD01B-DB1D-3BBB-0DA7-8F1673FDB392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Analytical Solutions</a:t>
            </a:r>
            <a:endParaRPr sz="3000" i="1" dirty="0"/>
          </a:p>
        </p:txBody>
      </p:sp>
      <p:pic>
        <p:nvPicPr>
          <p:cNvPr id="5" name="Picture 4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C92C057C-AFC7-28C0-2C46-469BC6C5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573315"/>
            <a:ext cx="7429500" cy="4432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84E23-7D84-7219-9A0A-EBFF96DE55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4693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9">
            <a:extLst>
              <a:ext uri="{FF2B5EF4-FFF2-40B4-BE49-F238E27FC236}">
                <a16:creationId xmlns:a16="http://schemas.microsoft.com/office/drawing/2014/main" id="{EBCBD01B-DB1D-3BBB-0DA7-8F1673FDB392}"/>
              </a:ext>
            </a:extLst>
          </p:cNvPr>
          <p:cNvSpPr txBox="1"/>
          <p:nvPr/>
        </p:nvSpPr>
        <p:spPr>
          <a:xfrm>
            <a:off x="52800" y="24260"/>
            <a:ext cx="9038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Analytical Solutions</a:t>
            </a:r>
            <a:endParaRPr sz="3000" i="1" dirty="0"/>
          </a:p>
        </p:txBody>
      </p:sp>
      <p:pic>
        <p:nvPicPr>
          <p:cNvPr id="4" name="Picture 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CD47E068-0F1C-D04A-3E27-0EA3F95E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91" y="1118506"/>
            <a:ext cx="3892020" cy="2906487"/>
          </a:xfrm>
          <a:prstGeom prst="rect">
            <a:avLst/>
          </a:prstGeom>
        </p:spPr>
      </p:pic>
      <p:pic>
        <p:nvPicPr>
          <p:cNvPr id="7" name="Picture 6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A3A80813-ACCC-82AA-6764-CC1D0BA83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45" y="1118505"/>
            <a:ext cx="4224894" cy="290648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236F74-157D-E318-7657-4D0A11DECB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5568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F1B90-4990-6FD1-A90C-DA4C16C7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5" y="662845"/>
            <a:ext cx="3422555" cy="2684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E7462B-4640-E22B-9525-3DC78B1241EC}"/>
              </a:ext>
            </a:extLst>
          </p:cNvPr>
          <p:cNvSpPr txBox="1"/>
          <p:nvPr/>
        </p:nvSpPr>
        <p:spPr>
          <a:xfrm>
            <a:off x="6092281" y="262850"/>
            <a:ext cx="259491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BE" sz="1050" dirty="0"/>
              <a:t>Far Field (L=25)</a:t>
            </a:r>
          </a:p>
          <a:p>
            <a:pPr marL="214313" indent="-214313">
              <a:buFontTx/>
              <a:buChar char="-"/>
            </a:pPr>
            <a:endParaRPr lang="en-BE" sz="1050" dirty="0"/>
          </a:p>
          <a:p>
            <a:r>
              <a:rPr lang="en-BE" sz="1050" b="1" dirty="0"/>
              <a:t>Close to Barrier</a:t>
            </a:r>
          </a:p>
          <a:p>
            <a:pPr marL="214313" indent="-214313">
              <a:buFontTx/>
              <a:buChar char="-"/>
            </a:pPr>
            <a:r>
              <a:rPr lang="en-BE" sz="1050" dirty="0"/>
              <a:t>z0 = 2</a:t>
            </a:r>
          </a:p>
          <a:p>
            <a:pPr marL="214313" indent="-214313">
              <a:buFontTx/>
              <a:buChar char="-"/>
            </a:pPr>
            <a:endParaRPr lang="en-BE" sz="1050" dirty="0"/>
          </a:p>
          <a:p>
            <a:r>
              <a:rPr lang="en-BE" sz="1050" b="1" dirty="0"/>
              <a:t>Weak  Barrier</a:t>
            </a:r>
          </a:p>
          <a:p>
            <a:r>
              <a:rPr lang="en-BE" sz="1050" dirty="0"/>
              <a:t>- Gamma = 0.15</a:t>
            </a:r>
          </a:p>
          <a:p>
            <a:endParaRPr lang="en-BE" sz="1050" dirty="0"/>
          </a:p>
          <a:p>
            <a:pPr marL="214313" indent="-214313">
              <a:buFontTx/>
              <a:buChar char="-"/>
            </a:pPr>
            <a:endParaRPr lang="en-BE" sz="1050" dirty="0"/>
          </a:p>
          <a:p>
            <a:endParaRPr lang="en-BE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98257-F23F-A238-C8F4-758845BD0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323" y="2302744"/>
            <a:ext cx="5889518" cy="247492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3F99AE-D1AE-16F7-2AE6-EF838B2365E7}"/>
              </a:ext>
            </a:extLst>
          </p:cNvPr>
          <p:cNvCxnSpPr/>
          <p:nvPr/>
        </p:nvCxnSpPr>
        <p:spPr>
          <a:xfrm>
            <a:off x="1186249" y="2001794"/>
            <a:ext cx="287294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45E88A-200D-7DC3-1301-9893C5C4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935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11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Time of Arrival</a:t>
            </a:r>
            <a:r>
              <a:rPr lang="en"/>
              <a:t> In Experiments</a:t>
            </a:r>
            <a:endParaRPr/>
          </a:p>
        </p:txBody>
      </p:sp>
      <p:pic>
        <p:nvPicPr>
          <p:cNvPr id="108" name="Google Shape;108;p21" title="Screenshot 2025-05-15 at 00.37.11.png"/>
          <p:cNvPicPr preferRelativeResize="0"/>
          <p:nvPr/>
        </p:nvPicPr>
        <p:blipFill rotWithShape="1">
          <a:blip r:embed="rId3">
            <a:alphaModFix/>
          </a:blip>
          <a:srcRect t="50580"/>
          <a:stretch/>
        </p:blipFill>
        <p:spPr>
          <a:xfrm>
            <a:off x="282138" y="1362850"/>
            <a:ext cx="8427327" cy="330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2866768" y="4688374"/>
            <a:ext cx="5742582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2"/>
                </a:solidFill>
              </a:rPr>
              <a:t>Source: Double-slit experiment remastered - Das, </a:t>
            </a:r>
            <a:r>
              <a:rPr lang="en" sz="1300" b="1" dirty="0" err="1">
                <a:solidFill>
                  <a:schemeClr val="dk2"/>
                </a:solidFill>
              </a:rPr>
              <a:t>Deckert</a:t>
            </a:r>
            <a:r>
              <a:rPr lang="en" sz="1300" b="1" dirty="0">
                <a:solidFill>
                  <a:schemeClr val="dk2"/>
                </a:solidFill>
              </a:rPr>
              <a:t>, </a:t>
            </a:r>
            <a:r>
              <a:rPr lang="en" sz="1300" b="1" dirty="0" err="1">
                <a:solidFill>
                  <a:schemeClr val="dk2"/>
                </a:solidFill>
              </a:rPr>
              <a:t>Kellers</a:t>
            </a:r>
            <a:r>
              <a:rPr lang="en" sz="1300" b="1" dirty="0">
                <a:solidFill>
                  <a:schemeClr val="dk2"/>
                </a:solidFill>
              </a:rPr>
              <a:t>, 2022</a:t>
            </a:r>
            <a:endParaRPr sz="1300" b="1" dirty="0">
              <a:solidFill>
                <a:schemeClr val="dk2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938075" y="778463"/>
            <a:ext cx="34491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He</a:t>
            </a:r>
            <a:r>
              <a:rPr lang="en" sz="1800">
                <a:solidFill>
                  <a:schemeClr val="dk2"/>
                </a:solidFill>
              </a:rPr>
              <a:t> Atoms Through Dual Slit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5160250" y="685775"/>
            <a:ext cx="34491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Numerical Simulations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using </a:t>
            </a:r>
            <a:r>
              <a:rPr lang="en" sz="1800" b="1">
                <a:solidFill>
                  <a:schemeClr val="dk2"/>
                </a:solidFill>
              </a:rPr>
              <a:t>Bohmian Mechanics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B275D8B-D66E-2AA8-7D2F-86B969ED3B51}"/>
              </a:ext>
            </a:extLst>
          </p:cNvPr>
          <p:cNvSpPr/>
          <p:nvPr/>
        </p:nvSpPr>
        <p:spPr>
          <a:xfrm>
            <a:off x="1323474" y="2571750"/>
            <a:ext cx="2558716" cy="196319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AAE97A-C119-DA40-5EA9-A994A35DFDF0}"/>
              </a:ext>
            </a:extLst>
          </p:cNvPr>
          <p:cNvSpPr/>
          <p:nvPr/>
        </p:nvSpPr>
        <p:spPr>
          <a:xfrm>
            <a:off x="5442267" y="2571750"/>
            <a:ext cx="2558716" cy="196319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6464-D3D3-C8E0-1A6F-C8E16CD119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BF045-B4B7-D49F-4712-C0FFA5DC9849}"/>
              </a:ext>
            </a:extLst>
          </p:cNvPr>
          <p:cNvSpPr txBox="1"/>
          <p:nvPr/>
        </p:nvSpPr>
        <p:spPr>
          <a:xfrm>
            <a:off x="4041102" y="4108236"/>
            <a:ext cx="35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1114-1042-FCAE-D322-BF1334F19C74}"/>
              </a:ext>
            </a:extLst>
          </p:cNvPr>
          <p:cNvSpPr txBox="1"/>
          <p:nvPr/>
        </p:nvSpPr>
        <p:spPr>
          <a:xfrm>
            <a:off x="6585659" y="4320312"/>
            <a:ext cx="35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/>
              <a:t>x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E7462B-4640-E22B-9525-3DC78B1241EC}"/>
              </a:ext>
            </a:extLst>
          </p:cNvPr>
          <p:cNvSpPr txBox="1"/>
          <p:nvPr/>
        </p:nvSpPr>
        <p:spPr>
          <a:xfrm>
            <a:off x="750673" y="440775"/>
            <a:ext cx="25949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b="1" dirty="0"/>
              <a:t>Close to Barrier</a:t>
            </a:r>
          </a:p>
          <a:p>
            <a:pPr marL="214313" indent="-214313">
              <a:buFontTx/>
              <a:buChar char="-"/>
            </a:pPr>
            <a:r>
              <a:rPr lang="en-BE" sz="1050" dirty="0"/>
              <a:t>z0 = 2</a:t>
            </a:r>
          </a:p>
          <a:p>
            <a:pPr marL="214313" indent="-214313">
              <a:buFontTx/>
              <a:buChar char="-"/>
            </a:pPr>
            <a:endParaRPr lang="en-BE" sz="1050" dirty="0"/>
          </a:p>
          <a:p>
            <a:r>
              <a:rPr lang="en-BE" sz="1050" b="1" dirty="0"/>
              <a:t>L Small</a:t>
            </a:r>
          </a:p>
          <a:p>
            <a:r>
              <a:rPr lang="en-BE" sz="1050" dirty="0"/>
              <a:t>L = -2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1CADC6-61D4-9E0F-D106-6E63662A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64" y="1756520"/>
            <a:ext cx="7684873" cy="31793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698F4A-66BE-5B25-4A29-19A29813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2587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E7462B-4640-E22B-9525-3DC78B1241EC}"/>
              </a:ext>
            </a:extLst>
          </p:cNvPr>
          <p:cNvSpPr txBox="1"/>
          <p:nvPr/>
        </p:nvSpPr>
        <p:spPr>
          <a:xfrm>
            <a:off x="750673" y="440775"/>
            <a:ext cx="259491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b="1" dirty="0"/>
              <a:t>Start close to Barrier</a:t>
            </a:r>
          </a:p>
          <a:p>
            <a:pPr marL="214313" indent="-214313">
              <a:buFontTx/>
              <a:buChar char="-"/>
            </a:pPr>
            <a:r>
              <a:rPr lang="en-BE" sz="1050" dirty="0"/>
              <a:t>z0 = 2</a:t>
            </a:r>
          </a:p>
          <a:p>
            <a:pPr marL="214313" indent="-214313">
              <a:buFontTx/>
              <a:buChar char="-"/>
            </a:pPr>
            <a:endParaRPr lang="en-BE" sz="1050" dirty="0"/>
          </a:p>
          <a:p>
            <a:r>
              <a:rPr lang="en-BE" sz="1050" b="1" dirty="0"/>
              <a:t>L Large</a:t>
            </a:r>
          </a:p>
          <a:p>
            <a:r>
              <a:rPr lang="en-BE" sz="1050" dirty="0"/>
              <a:t>L = -25</a:t>
            </a:r>
          </a:p>
          <a:p>
            <a:endParaRPr lang="en-BE" sz="1050" dirty="0"/>
          </a:p>
          <a:p>
            <a:r>
              <a:rPr lang="en-BE" sz="1050" dirty="0"/>
              <a:t>Gamma =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04AFF-9BB2-D99B-7AC7-4EE9D8FD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8" y="2457836"/>
            <a:ext cx="3314700" cy="2600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A1A4FD-296A-8DDE-55F3-24D91903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535" y="1226462"/>
            <a:ext cx="5439818" cy="22859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4ADC0D-20B3-F3F2-A62C-D17333C94E86}"/>
              </a:ext>
            </a:extLst>
          </p:cNvPr>
          <p:cNvCxnSpPr>
            <a:cxnSpLocks/>
          </p:cNvCxnSpPr>
          <p:nvPr/>
        </p:nvCxnSpPr>
        <p:spPr>
          <a:xfrm flipH="1">
            <a:off x="5532739" y="1226462"/>
            <a:ext cx="1797908" cy="1687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089396-AE15-7922-2AC9-3D924065FDE9}"/>
              </a:ext>
            </a:extLst>
          </p:cNvPr>
          <p:cNvSpPr txBox="1"/>
          <p:nvPr/>
        </p:nvSpPr>
        <p:spPr>
          <a:xfrm>
            <a:off x="7163830" y="546787"/>
            <a:ext cx="12511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Way wider than analytical solution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F8B0A-1FF2-3D65-2243-02A389ED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648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E7462B-4640-E22B-9525-3DC78B1241EC}"/>
              </a:ext>
            </a:extLst>
          </p:cNvPr>
          <p:cNvSpPr txBox="1"/>
          <p:nvPr/>
        </p:nvSpPr>
        <p:spPr>
          <a:xfrm>
            <a:off x="750673" y="440775"/>
            <a:ext cx="259491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b="1" dirty="0"/>
              <a:t>Start close to Barrier</a:t>
            </a:r>
          </a:p>
          <a:p>
            <a:pPr marL="214313" indent="-214313">
              <a:buFontTx/>
              <a:buChar char="-"/>
            </a:pPr>
            <a:r>
              <a:rPr lang="en-BE" sz="1050" dirty="0"/>
              <a:t>z0 = 2</a:t>
            </a:r>
          </a:p>
          <a:p>
            <a:pPr marL="214313" indent="-214313">
              <a:buFontTx/>
              <a:buChar char="-"/>
            </a:pPr>
            <a:endParaRPr lang="en-BE" sz="1050" dirty="0"/>
          </a:p>
          <a:p>
            <a:r>
              <a:rPr lang="en-BE" sz="1050" b="1" dirty="0"/>
              <a:t>L Large</a:t>
            </a:r>
          </a:p>
          <a:p>
            <a:r>
              <a:rPr lang="en-BE" sz="1050" dirty="0"/>
              <a:t>L = -25</a:t>
            </a:r>
          </a:p>
          <a:p>
            <a:endParaRPr lang="en-BE" sz="1050" dirty="0"/>
          </a:p>
          <a:p>
            <a:r>
              <a:rPr lang="en-BE" sz="1050" dirty="0"/>
              <a:t>Gamma = 0.01 (super weak)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FECE4-F7EB-9922-253F-A8EC50DA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54" y="2467104"/>
            <a:ext cx="3352800" cy="2600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0D431-F00D-2717-F607-947C1E3A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16" y="2467105"/>
            <a:ext cx="4976692" cy="20589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87B707-85BB-1038-82B9-18D65063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65689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77FB32-EDB5-4229-EC90-3B56940CF816}"/>
              </a:ext>
            </a:extLst>
          </p:cNvPr>
          <p:cNvSpPr txBox="1"/>
          <p:nvPr/>
        </p:nvSpPr>
        <p:spPr>
          <a:xfrm>
            <a:off x="535781" y="192881"/>
            <a:ext cx="732948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700" b="1" dirty="0"/>
              <a:t>Circular Uniform Magnetic Barrier</a:t>
            </a:r>
            <a:br>
              <a:rPr lang="en-BE" sz="2700" b="1" dirty="0"/>
            </a:br>
            <a:r>
              <a:rPr lang="en-BE" sz="1050" b="1" i="1" dirty="0"/>
              <a:t>Comparing Bohmian Theory</a:t>
            </a:r>
            <a:r>
              <a:rPr lang="en-BE" sz="1050" dirty="0"/>
              <a:t> vs </a:t>
            </a:r>
            <a:r>
              <a:rPr lang="en-BE" sz="1050" b="1" i="1" dirty="0"/>
              <a:t>Larmor Clock </a:t>
            </a:r>
            <a:r>
              <a:rPr lang="en-BE" sz="1050" dirty="0"/>
              <a:t>Proposals for calculating tunneling time</a:t>
            </a:r>
          </a:p>
        </p:txBody>
      </p:sp>
      <p:pic>
        <p:nvPicPr>
          <p:cNvPr id="6" name="Picture 5" descr="A blue and red rectangular object with a red circle&#10;&#10;Description automatically generated">
            <a:extLst>
              <a:ext uri="{FF2B5EF4-FFF2-40B4-BE49-F238E27FC236}">
                <a16:creationId xmlns:a16="http://schemas.microsoft.com/office/drawing/2014/main" id="{4EAF1851-5EC8-7A81-D33D-206F2A54B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5" y="898115"/>
            <a:ext cx="1476375" cy="3867150"/>
          </a:xfrm>
          <a:prstGeom prst="rect">
            <a:avLst/>
          </a:prstGeom>
        </p:spPr>
      </p:pic>
      <p:pic>
        <p:nvPicPr>
          <p:cNvPr id="8" name="Picture 7" descr="A blue and red graph&#10;&#10;Description automatically generated">
            <a:extLst>
              <a:ext uri="{FF2B5EF4-FFF2-40B4-BE49-F238E27FC236}">
                <a16:creationId xmlns:a16="http://schemas.microsoft.com/office/drawing/2014/main" id="{29A082A2-616B-D870-E400-84208DE0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67" y="898115"/>
            <a:ext cx="1743075" cy="3867150"/>
          </a:xfrm>
          <a:prstGeom prst="rect">
            <a:avLst/>
          </a:prstGeom>
        </p:spPr>
      </p:pic>
      <p:pic>
        <p:nvPicPr>
          <p:cNvPr id="10" name="Picture 9" descr="A blue and red graph&#10;&#10;Description automatically generated">
            <a:extLst>
              <a:ext uri="{FF2B5EF4-FFF2-40B4-BE49-F238E27FC236}">
                <a16:creationId xmlns:a16="http://schemas.microsoft.com/office/drawing/2014/main" id="{AD39F28C-2152-DB05-C9D3-A7B07E6C0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62" y="898115"/>
            <a:ext cx="1981200" cy="3867150"/>
          </a:xfrm>
          <a:prstGeom prst="rect">
            <a:avLst/>
          </a:prstGeom>
        </p:spPr>
      </p:pic>
      <p:pic>
        <p:nvPicPr>
          <p:cNvPr id="12" name="Picture 11" descr="A graph of a blue and red line&#10;&#10;Description automatically generated">
            <a:extLst>
              <a:ext uri="{FF2B5EF4-FFF2-40B4-BE49-F238E27FC236}">
                <a16:creationId xmlns:a16="http://schemas.microsoft.com/office/drawing/2014/main" id="{9BB3ACE3-4AD7-1B14-CA72-C9B7D7F31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982" y="898115"/>
            <a:ext cx="2705100" cy="3867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28AA02-E11F-949F-AE8F-70E4E6C3C535}"/>
              </a:ext>
            </a:extLst>
          </p:cNvPr>
          <p:cNvSpPr txBox="1"/>
          <p:nvPr/>
        </p:nvSpPr>
        <p:spPr>
          <a:xfrm>
            <a:off x="880419" y="4778002"/>
            <a:ext cx="732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B0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C935C-7B33-DF51-B5E4-453775B9531C}"/>
              </a:ext>
            </a:extLst>
          </p:cNvPr>
          <p:cNvSpPr txBox="1"/>
          <p:nvPr/>
        </p:nvSpPr>
        <p:spPr>
          <a:xfrm>
            <a:off x="2801895" y="4778002"/>
            <a:ext cx="732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B0 = 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B6A12-8B88-C679-6798-3FBC55D48698}"/>
              </a:ext>
            </a:extLst>
          </p:cNvPr>
          <p:cNvSpPr txBox="1"/>
          <p:nvPr/>
        </p:nvSpPr>
        <p:spPr>
          <a:xfrm>
            <a:off x="4877831" y="4778002"/>
            <a:ext cx="732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B0 = 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EC169-7FAC-0AE2-1B58-041E8D59225F}"/>
              </a:ext>
            </a:extLst>
          </p:cNvPr>
          <p:cNvSpPr txBox="1"/>
          <p:nvPr/>
        </p:nvSpPr>
        <p:spPr>
          <a:xfrm>
            <a:off x="7499200" y="4765265"/>
            <a:ext cx="732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B0 = 32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7DBE6A-E742-6FEC-EC91-5915A48F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30644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lines with a circle in the middle&#10;&#10;Description automatically generated">
            <a:extLst>
              <a:ext uri="{FF2B5EF4-FFF2-40B4-BE49-F238E27FC236}">
                <a16:creationId xmlns:a16="http://schemas.microsoft.com/office/drawing/2014/main" id="{64E82C9D-A404-77AA-6815-2820F858D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10" y="999611"/>
            <a:ext cx="1609725" cy="3867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7FB32-EDB5-4229-EC90-3B56940CF816}"/>
              </a:ext>
            </a:extLst>
          </p:cNvPr>
          <p:cNvSpPr txBox="1"/>
          <p:nvPr/>
        </p:nvSpPr>
        <p:spPr>
          <a:xfrm>
            <a:off x="535781" y="192881"/>
            <a:ext cx="732948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700" b="1" dirty="0"/>
              <a:t>Gaussian Uniform Magnetic Barrier</a:t>
            </a:r>
            <a:br>
              <a:rPr lang="en-BE" sz="2700" b="1" dirty="0"/>
            </a:br>
            <a:r>
              <a:rPr lang="en-BE" sz="1050" b="1" i="1" dirty="0"/>
              <a:t>Comparing Bohmian Theory</a:t>
            </a:r>
            <a:r>
              <a:rPr lang="en-BE" sz="1050" dirty="0"/>
              <a:t> vs </a:t>
            </a:r>
            <a:r>
              <a:rPr lang="en-BE" sz="1050" b="1" i="1" dirty="0"/>
              <a:t>Larmor Clock </a:t>
            </a:r>
            <a:r>
              <a:rPr lang="en-BE" sz="1050" dirty="0"/>
              <a:t>Proposals for calculating tunneling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3EB30-775C-3851-C6DE-4A44C5FF9935}"/>
              </a:ext>
            </a:extLst>
          </p:cNvPr>
          <p:cNvSpPr txBox="1"/>
          <p:nvPr/>
        </p:nvSpPr>
        <p:spPr>
          <a:xfrm>
            <a:off x="926757" y="4812119"/>
            <a:ext cx="13345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R = 3 sigma</a:t>
            </a:r>
          </a:p>
        </p:txBody>
      </p:sp>
      <p:pic>
        <p:nvPicPr>
          <p:cNvPr id="6" name="Picture 5" descr="A blue and red graph&#10;&#10;Description automatically generated">
            <a:extLst>
              <a:ext uri="{FF2B5EF4-FFF2-40B4-BE49-F238E27FC236}">
                <a16:creationId xmlns:a16="http://schemas.microsoft.com/office/drawing/2014/main" id="{6663DE31-01F3-CAA9-5E19-0392281B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735" y="999611"/>
            <a:ext cx="1600200" cy="3867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C3391-C620-7B75-19F7-E055A6237EAD}"/>
              </a:ext>
            </a:extLst>
          </p:cNvPr>
          <p:cNvSpPr txBox="1"/>
          <p:nvPr/>
        </p:nvSpPr>
        <p:spPr>
          <a:xfrm>
            <a:off x="2431449" y="4830173"/>
            <a:ext cx="13345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R = 2 sigma</a:t>
            </a:r>
          </a:p>
        </p:txBody>
      </p:sp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6CB10622-19E7-A522-4E9E-9184F83E7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557" y="1063390"/>
            <a:ext cx="2408459" cy="3272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2D97FD-A216-5B5D-D939-5EA2FFF911BA}"/>
              </a:ext>
            </a:extLst>
          </p:cNvPr>
          <p:cNvSpPr txBox="1"/>
          <p:nvPr/>
        </p:nvSpPr>
        <p:spPr>
          <a:xfrm>
            <a:off x="4572001" y="4382012"/>
            <a:ext cx="3136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 dirty="0"/>
              <a:t>Tunneling Time Depends Strongly on “where the boundary actually starts”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92D12-B791-AB93-0E49-2786A9F7A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1463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C71923E3-9A9A-9EBC-2455-D0C1633F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58" y="0"/>
            <a:ext cx="7346284" cy="51435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14477E-665D-CA29-4DAD-18606B72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5669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8F3757A7-E457-9212-F293-ECE736B4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075"/>
            <a:ext cx="7772400" cy="47053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1BCF7-4933-A6B0-8273-594917332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86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43266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lines with white text&#10;&#10;Description automatically generated">
            <a:extLst>
              <a:ext uri="{FF2B5EF4-FFF2-40B4-BE49-F238E27FC236}">
                <a16:creationId xmlns:a16="http://schemas.microsoft.com/office/drawing/2014/main" id="{7580E21C-BC39-EFE5-1659-E029AC03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80" y="0"/>
            <a:ext cx="6161240" cy="514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1A02B-711F-127B-A276-31B474D4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0191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1D6C4063-4DAA-4B59-FBEF-8DD164723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281" y="390010"/>
            <a:ext cx="6577438" cy="4677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0C903-10F6-398F-B637-660DF0AE74F4}"/>
              </a:ext>
            </a:extLst>
          </p:cNvPr>
          <p:cNvSpPr txBox="1"/>
          <p:nvPr/>
        </p:nvSpPr>
        <p:spPr>
          <a:xfrm>
            <a:off x="7576457" y="4637314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Seconds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E5A4D-802A-3E12-6368-CCE535DC7CA2}"/>
              </a:ext>
            </a:extLst>
          </p:cNvPr>
          <p:cNvSpPr txBox="1"/>
          <p:nvPr/>
        </p:nvSpPr>
        <p:spPr>
          <a:xfrm>
            <a:off x="293914" y="685800"/>
            <a:ext cx="1480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dirty="0"/>
              <a:t>Prob / Unit Time</a:t>
            </a:r>
          </a:p>
          <a:p>
            <a:pPr algn="r"/>
            <a:r>
              <a:rPr lang="en-BE" dirty="0"/>
              <a:t>1/s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62569-BE65-6DD2-BC55-D1D1964C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D3ABF-8B50-9F46-8A83-46C1A705D0E6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672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336775"/>
            <a:ext cx="91222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Ambiguity </a:t>
            </a:r>
            <a:r>
              <a:rPr lang="en" dirty="0"/>
              <a:t>When Measuring </a:t>
            </a:r>
            <a:r>
              <a:rPr lang="en" b="1" dirty="0"/>
              <a:t>Time of Arrival</a:t>
            </a:r>
            <a:r>
              <a:rPr lang="en" dirty="0"/>
              <a:t> In Experiments</a:t>
            </a:r>
            <a:endParaRPr dirty="0"/>
          </a:p>
        </p:txBody>
      </p:sp>
      <p:pic>
        <p:nvPicPr>
          <p:cNvPr id="117" name="Google Shape;117;p22" title="Screenshot 2025-05-15 at 00.37.11.png"/>
          <p:cNvPicPr preferRelativeResize="0"/>
          <p:nvPr/>
        </p:nvPicPr>
        <p:blipFill rotWithShape="1">
          <a:blip r:embed="rId3">
            <a:alphaModFix/>
          </a:blip>
          <a:srcRect t="50580" r="47103"/>
          <a:stretch/>
        </p:blipFill>
        <p:spPr>
          <a:xfrm>
            <a:off x="69565" y="1164283"/>
            <a:ext cx="4457825" cy="330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4699405" y="1145672"/>
            <a:ext cx="4088291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“Spreading” of Arrival Time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due to </a:t>
            </a:r>
            <a:r>
              <a:rPr lang="en" sz="1800" b="1" dirty="0">
                <a:solidFill>
                  <a:schemeClr val="dk2"/>
                </a:solidFill>
              </a:rPr>
              <a:t>uncertainty</a:t>
            </a:r>
            <a:br>
              <a:rPr lang="en" sz="1800" b="1" dirty="0">
                <a:solidFill>
                  <a:schemeClr val="dk2"/>
                </a:solidFill>
              </a:rPr>
            </a:br>
            <a:r>
              <a:rPr lang="en" sz="1800" b="1" dirty="0">
                <a:solidFill>
                  <a:schemeClr val="dk2"/>
                </a:solidFill>
              </a:rPr>
              <a:t>on initial momentum</a:t>
            </a:r>
            <a:endParaRPr sz="1800" b="1" dirty="0">
              <a:solidFill>
                <a:schemeClr val="dk2"/>
              </a:solidFill>
            </a:endParaRPr>
          </a:p>
        </p:txBody>
      </p:sp>
      <p:pic>
        <p:nvPicPr>
          <p:cNvPr id="119" name="Google Shape;119;p22" title="Screenshot 2025-05-15 at 00.45.16.png"/>
          <p:cNvPicPr preferRelativeResize="0"/>
          <p:nvPr/>
        </p:nvPicPr>
        <p:blipFill rotWithShape="1">
          <a:blip r:embed="rId4">
            <a:alphaModFix/>
          </a:blip>
          <a:srcRect l="26814" t="21284"/>
          <a:stretch/>
        </p:blipFill>
        <p:spPr>
          <a:xfrm>
            <a:off x="7964804" y="1741819"/>
            <a:ext cx="557000" cy="4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6608988" y="2192619"/>
            <a:ext cx="557100" cy="129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5237446" y="3669033"/>
            <a:ext cx="34563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Different Type of Experiment?</a:t>
            </a:r>
            <a:endParaRPr sz="1800" b="1" dirty="0">
              <a:solidFill>
                <a:schemeClr val="dk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FA8693-BD3D-D4F8-8E81-671A080C0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7394</TotalTime>
  <Words>1467</Words>
  <Application>Microsoft Macintosh PowerPoint</Application>
  <PresentationFormat>On-screen Show (16:9)</PresentationFormat>
  <Paragraphs>343</Paragraphs>
  <Slides>88</Slides>
  <Notes>75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Cambria Math</vt:lpstr>
      <vt:lpstr>Helvetica</vt:lpstr>
      <vt:lpstr>Operator Mono Bold</vt:lpstr>
      <vt:lpstr>Operator Mono Medium</vt:lpstr>
      <vt:lpstr>Roboto</vt:lpstr>
      <vt:lpstr>Times New Roman</vt:lpstr>
      <vt:lpstr>Simple Light</vt:lpstr>
      <vt:lpstr>Quantum Mechanical Arrival Time Distributions In Free Fall Experiments Across Opaque Barriers</vt:lpstr>
      <vt:lpstr>PowerPoint Presentation</vt:lpstr>
      <vt:lpstr>The Famous Double Slit Experiment</vt:lpstr>
      <vt:lpstr>Canonical Quantum Formalism = What we’ll Measure</vt:lpstr>
      <vt:lpstr>To get a full picture of QM, one may ask  When will a Quantum Particle Arrive?</vt:lpstr>
      <vt:lpstr>Classic Time of Arrival = Errors Due To Lack of Knowledge</vt:lpstr>
      <vt:lpstr>Quantum Time of Arrival = Inherent Uncertainty</vt:lpstr>
      <vt:lpstr>Time of Arrival In Experiments</vt:lpstr>
      <vt:lpstr>Ambiguity When Measuring Time of Arrival In Experiments</vt:lpstr>
      <vt:lpstr>Experimental Idea Free Fall of Quantum Particle Onto Barrier</vt:lpstr>
      <vt:lpstr>Putting It All Together</vt:lpstr>
      <vt:lpstr>PowerPoint Presentation</vt:lpstr>
      <vt:lpstr>There’s One Big Problem</vt:lpstr>
      <vt:lpstr>For this we’ll need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Mechanical Arrival Time Distributions In Free Fall Experiments Across Opaque Barriers</dc:title>
  <cp:lastModifiedBy>Adam Blazejczak</cp:lastModifiedBy>
  <cp:revision>39</cp:revision>
  <dcterms:modified xsi:type="dcterms:W3CDTF">2025-05-29T00:55:56Z</dcterms:modified>
</cp:coreProperties>
</file>